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  <p:sldMasterId id="2147483712" r:id="rId2"/>
    <p:sldMasterId id="2147483724" r:id="rId3"/>
    <p:sldMasterId id="2147483737" r:id="rId4"/>
    <p:sldMasterId id="2147483750" r:id="rId5"/>
  </p:sldMasterIdLst>
  <p:notesMasterIdLst>
    <p:notesMasterId r:id="rId130"/>
  </p:notesMasterIdLst>
  <p:handoutMasterIdLst>
    <p:handoutMasterId r:id="rId131"/>
  </p:handoutMasterIdLst>
  <p:sldIdLst>
    <p:sldId id="1192" r:id="rId6"/>
    <p:sldId id="1193" r:id="rId7"/>
    <p:sldId id="1194" r:id="rId8"/>
    <p:sldId id="1195" r:id="rId9"/>
    <p:sldId id="1196" r:id="rId10"/>
    <p:sldId id="1197" r:id="rId11"/>
    <p:sldId id="1094" r:id="rId12"/>
    <p:sldId id="1095" r:id="rId13"/>
    <p:sldId id="1096" r:id="rId14"/>
    <p:sldId id="1097" r:id="rId15"/>
    <p:sldId id="1098" r:id="rId16"/>
    <p:sldId id="1198" r:id="rId17"/>
    <p:sldId id="1199" r:id="rId18"/>
    <p:sldId id="1099" r:id="rId19"/>
    <p:sldId id="1100" r:id="rId20"/>
    <p:sldId id="1101" r:id="rId21"/>
    <p:sldId id="1102" r:id="rId22"/>
    <p:sldId id="1103" r:id="rId23"/>
    <p:sldId id="1104" r:id="rId24"/>
    <p:sldId id="1105" r:id="rId25"/>
    <p:sldId id="1106" r:id="rId26"/>
    <p:sldId id="1107" r:id="rId27"/>
    <p:sldId id="1108" r:id="rId28"/>
    <p:sldId id="1109" r:id="rId29"/>
    <p:sldId id="1110" r:id="rId30"/>
    <p:sldId id="1202" r:id="rId31"/>
    <p:sldId id="1203" r:id="rId32"/>
    <p:sldId id="1204" r:id="rId33"/>
    <p:sldId id="1114" r:id="rId34"/>
    <p:sldId id="1115" r:id="rId35"/>
    <p:sldId id="1116" r:id="rId36"/>
    <p:sldId id="1117" r:id="rId37"/>
    <p:sldId id="1118" r:id="rId38"/>
    <p:sldId id="1119" r:id="rId39"/>
    <p:sldId id="1120" r:id="rId40"/>
    <p:sldId id="1121" r:id="rId41"/>
    <p:sldId id="1122" r:id="rId42"/>
    <p:sldId id="1123" r:id="rId43"/>
    <p:sldId id="1124" r:id="rId44"/>
    <p:sldId id="1125" r:id="rId45"/>
    <p:sldId id="1126" r:id="rId46"/>
    <p:sldId id="1127" r:id="rId47"/>
    <p:sldId id="1128" r:id="rId48"/>
    <p:sldId id="1129" r:id="rId49"/>
    <p:sldId id="1130" r:id="rId50"/>
    <p:sldId id="1131" r:id="rId51"/>
    <p:sldId id="1132" r:id="rId52"/>
    <p:sldId id="1165" r:id="rId53"/>
    <p:sldId id="1134" r:id="rId54"/>
    <p:sldId id="1135" r:id="rId55"/>
    <p:sldId id="1136" r:id="rId56"/>
    <p:sldId id="1137" r:id="rId57"/>
    <p:sldId id="1205" r:id="rId58"/>
    <p:sldId id="1229" r:id="rId59"/>
    <p:sldId id="1138" r:id="rId60"/>
    <p:sldId id="1207" r:id="rId61"/>
    <p:sldId id="1230" r:id="rId62"/>
    <p:sldId id="1139" r:id="rId63"/>
    <p:sldId id="1140" r:id="rId64"/>
    <p:sldId id="1141" r:id="rId65"/>
    <p:sldId id="1209" r:id="rId66"/>
    <p:sldId id="1210" r:id="rId67"/>
    <p:sldId id="1142" r:id="rId68"/>
    <p:sldId id="1143" r:id="rId69"/>
    <p:sldId id="1144" r:id="rId70"/>
    <p:sldId id="1145" r:id="rId71"/>
    <p:sldId id="1146" r:id="rId72"/>
    <p:sldId id="1147" r:id="rId73"/>
    <p:sldId id="1148" r:id="rId74"/>
    <p:sldId id="1149" r:id="rId75"/>
    <p:sldId id="1150" r:id="rId76"/>
    <p:sldId id="1151" r:id="rId77"/>
    <p:sldId id="1152" r:id="rId78"/>
    <p:sldId id="1153" r:id="rId79"/>
    <p:sldId id="1154" r:id="rId80"/>
    <p:sldId id="1155" r:id="rId81"/>
    <p:sldId id="1156" r:id="rId82"/>
    <p:sldId id="1157" r:id="rId83"/>
    <p:sldId id="1158" r:id="rId84"/>
    <p:sldId id="1159" r:id="rId85"/>
    <p:sldId id="1160" r:id="rId86"/>
    <p:sldId id="1161" r:id="rId87"/>
    <p:sldId id="1162" r:id="rId88"/>
    <p:sldId id="1163" r:id="rId89"/>
    <p:sldId id="1164" r:id="rId90"/>
    <p:sldId id="1166" r:id="rId91"/>
    <p:sldId id="1167" r:id="rId92"/>
    <p:sldId id="1168" r:id="rId93"/>
    <p:sldId id="1169" r:id="rId94"/>
    <p:sldId id="1170" r:id="rId95"/>
    <p:sldId id="1171" r:id="rId96"/>
    <p:sldId id="1172" r:id="rId97"/>
    <p:sldId id="1173" r:id="rId98"/>
    <p:sldId id="1174" r:id="rId99"/>
    <p:sldId id="1175" r:id="rId100"/>
    <p:sldId id="1176" r:id="rId101"/>
    <p:sldId id="1177" r:id="rId102"/>
    <p:sldId id="1178" r:id="rId103"/>
    <p:sldId id="1179" r:id="rId104"/>
    <p:sldId id="1180" r:id="rId105"/>
    <p:sldId id="1181" r:id="rId106"/>
    <p:sldId id="1211" r:id="rId107"/>
    <p:sldId id="1212" r:id="rId108"/>
    <p:sldId id="1182" r:id="rId109"/>
    <p:sldId id="1183" r:id="rId110"/>
    <p:sldId id="1215" r:id="rId111"/>
    <p:sldId id="1216" r:id="rId112"/>
    <p:sldId id="1217" r:id="rId113"/>
    <p:sldId id="1218" r:id="rId114"/>
    <p:sldId id="1219" r:id="rId115"/>
    <p:sldId id="1220" r:id="rId116"/>
    <p:sldId id="1221" r:id="rId117"/>
    <p:sldId id="1222" r:id="rId118"/>
    <p:sldId id="1223" r:id="rId119"/>
    <p:sldId id="1224" r:id="rId120"/>
    <p:sldId id="1186" r:id="rId121"/>
    <p:sldId id="1187" r:id="rId122"/>
    <p:sldId id="1188" r:id="rId123"/>
    <p:sldId id="1189" r:id="rId124"/>
    <p:sldId id="1190" r:id="rId125"/>
    <p:sldId id="1191" r:id="rId126"/>
    <p:sldId id="1225" r:id="rId127"/>
    <p:sldId id="1226" r:id="rId128"/>
    <p:sldId id="1228" r:id="rId1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1">
          <p15:clr>
            <a:srgbClr val="A4A3A4"/>
          </p15:clr>
        </p15:guide>
        <p15:guide id="2" pos="385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  <p:cmAuthor id="2" name="Microsoft Office 用户" initials="Office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F3F3F3"/>
    <a:srgbClr val="010101"/>
    <a:srgbClr val="000000"/>
    <a:srgbClr val="5F5D5E"/>
    <a:srgbClr val="0C0807"/>
    <a:srgbClr val="AD9370"/>
    <a:srgbClr val="090909"/>
    <a:srgbClr val="C9D3B0"/>
    <a:srgbClr val="7E3E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9" autoAdjust="0"/>
    <p:restoredTop sz="88174"/>
  </p:normalViewPr>
  <p:slideViewPr>
    <p:cSldViewPr snapToGrid="0">
      <p:cViewPr>
        <p:scale>
          <a:sx n="79" d="100"/>
          <a:sy n="79" d="100"/>
        </p:scale>
        <p:origin x="760" y="864"/>
      </p:cViewPr>
      <p:guideLst>
        <p:guide orient="horz" pos="2351"/>
        <p:guide pos="38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00" Type="http://schemas.openxmlformats.org/officeDocument/2006/relationships/slide" Target="slides/slide95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30" Type="http://schemas.openxmlformats.org/officeDocument/2006/relationships/notesMaster" Target="notesMasters/notesMaster1.xml"/><Relationship Id="rId131" Type="http://schemas.openxmlformats.org/officeDocument/2006/relationships/handoutMaster" Target="handoutMasters/handoutMaster1.xml"/><Relationship Id="rId132" Type="http://schemas.openxmlformats.org/officeDocument/2006/relationships/commentAuthors" Target="commentAuthors.xml"/><Relationship Id="rId133" Type="http://schemas.openxmlformats.org/officeDocument/2006/relationships/presProps" Target="presProps.xml"/><Relationship Id="rId134" Type="http://schemas.openxmlformats.org/officeDocument/2006/relationships/viewProps" Target="viewProps.xml"/><Relationship Id="rId135" Type="http://schemas.openxmlformats.org/officeDocument/2006/relationships/theme" Target="theme/theme1.xml"/><Relationship Id="rId13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57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D7B41C-2517-4BF8-AD08-596BD1D5E37F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6F6675-9CA1-4822-BCBC-3C14710B21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847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4%BA%92%E5%8A%A9%E7%BB%84/8509147" TargetMode="External"/><Relationship Id="rId4" Type="http://schemas.openxmlformats.org/officeDocument/2006/relationships/hyperlink" Target="https://baike.baidu.com/item/%E5%86%9C%E6%B0%91/3843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9064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53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809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523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3816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2533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>
                <a:solidFill>
                  <a:prstClr val="black"/>
                </a:solidFill>
              </a:rPr>
              <a:pPr/>
              <a:t>81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9222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>
                <a:solidFill>
                  <a:prstClr val="black"/>
                </a:solidFill>
              </a:rPr>
              <a:pPr/>
              <a:t>82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215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>
                <a:solidFill>
                  <a:prstClr val="black"/>
                </a:solidFill>
              </a:rPr>
              <a:pPr/>
              <a:t>83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876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1131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三年一爆炸，三年一升天</a:t>
            </a:r>
            <a:endParaRPr kumimoji="1" lang="en-US" altLang="zh-CN" dirty="0" smtClean="0"/>
          </a:p>
          <a:p>
            <a:r>
              <a:rPr kumimoji="1" lang="en-US" altLang="zh-CN" dirty="0" smtClean="0"/>
              <a:t>4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7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，原，青，星，</a:t>
            </a:r>
            <a:endParaRPr kumimoji="1" lang="en-US" altLang="zh-CN" dirty="0" smtClean="0"/>
          </a:p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钱学森，，“导弹之王”，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2007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年被评为感动中国年度人物。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65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上节课我们还讲了第七章的第一个小节，国民党破坏我们的和平条约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第二节</a:t>
            </a:r>
            <a:r>
              <a:rPr kumimoji="1" lang="zh-CN" altLang="en-US" b="1" u="sng" dirty="0" smtClean="0"/>
              <a:t>我们就看看国民党是如何一步一步失去江山，而我们共产党是如何一步一步得到江山得到民心</a:t>
            </a:r>
            <a:endParaRPr kumimoji="1" lang="en-US" altLang="zh-CN" b="1" u="sng" dirty="0" smtClean="0"/>
          </a:p>
          <a:p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9448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发展经济不能急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打天下结合，收天下也要结合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8239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发展经济不能急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打天下结合，收天下也要结合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4687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发展经济不能急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打天下结合，收天下也要结合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7595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发展经济不能急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打天下结合，收天下也要结合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9894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发展经济不能急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打天下结合，收天下也要结合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110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0811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论十大关系也讲过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八大就提出过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阅兵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夸，政治经济文化军事上，，使劲儿夸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111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1429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论十大关系也讲过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八大就提出过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阅兵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夸，政治经济文化军事上，，使劲儿夸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8724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论十大关系也讲过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八大就提出过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阅兵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夸，政治经济文化军事上，，使劲儿夸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113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5281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论十大关系也讲过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八大就提出过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阅兵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夸，政治经济文化军事上，，使劲儿夸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114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9832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论十大关系也讲过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八大就提出过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阅兵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夸，政治经济文化军事上，，使劲儿夸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115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150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中华人民共和国的成立，那是中国历史的新纪元，但是，建国初期，我党也面临着执政的严峻考验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1356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122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66040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正确探索显得尤为珍贵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lang="zh-CN" altLang="en-US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 1964年10月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，中国爆炸了第一颗</a:t>
            </a:r>
            <a:r>
              <a:rPr lang="zh-CN" altLang="en-US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原子弹</a:t>
            </a:r>
            <a:endParaRPr lang="en-US" altLang="zh-CN" b="1" dirty="0" smtClean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    1967年6月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，爆炸了第一颗</a:t>
            </a:r>
            <a:r>
              <a:rPr lang="zh-CN" altLang="en-US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氢弹</a:t>
            </a:r>
            <a:endParaRPr lang="en-US" altLang="zh-CN" b="1" dirty="0" smtClean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    1970年4月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，第一颗</a:t>
            </a:r>
            <a:r>
              <a:rPr lang="zh-CN" altLang="en-US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人</a:t>
            </a:r>
            <a:r>
              <a:rPr lang="zh-CN" altLang="en-US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造地球卫星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发射成功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123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821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trike="noStrike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接下来内战爆发，拉开</a:t>
            </a:r>
            <a:r>
              <a:rPr lang="zh-CN" altLang="en-US" sz="1200" strike="noStrike" dirty="0" smtClean="0">
                <a:latin typeface="黑体" pitchFamily="49" charset="-122"/>
                <a:ea typeface="黑体" pitchFamily="49" charset="-122"/>
              </a:rPr>
              <a:t>战略进攻序幕的？？？？</a:t>
            </a:r>
            <a:r>
              <a:rPr lang="en-US" altLang="zh-CN" sz="1200" strike="noStrike" dirty="0" smtClean="0">
                <a:latin typeface="黑体" pitchFamily="49" charset="-122"/>
                <a:ea typeface="黑体" pitchFamily="49" charset="-122"/>
              </a:rPr>
              <a:t>A</a:t>
            </a:r>
            <a:r>
              <a:rPr lang="zh-CN" altLang="en-US" sz="1200" strike="noStrike" dirty="0" smtClean="0">
                <a:latin typeface="黑体" pitchFamily="49" charset="-122"/>
                <a:ea typeface="黑体" pitchFamily="49" charset="-122"/>
              </a:rPr>
              <a:t>千里跃进大别山 </a:t>
            </a:r>
            <a:r>
              <a:rPr lang="en-US" altLang="zh-CN" sz="1200" strike="noStrike" dirty="0" smtClean="0">
                <a:latin typeface="黑体" pitchFamily="49" charset="-122"/>
                <a:ea typeface="黑体" pitchFamily="49" charset="-122"/>
              </a:rPr>
              <a:t>B</a:t>
            </a:r>
            <a:r>
              <a:rPr lang="zh-CN" altLang="en-US" sz="1200" strike="noStrike" dirty="0" smtClean="0">
                <a:latin typeface="黑体" pitchFamily="49" charset="-122"/>
                <a:ea typeface="黑体" pitchFamily="49" charset="-122"/>
              </a:rPr>
              <a:t>三大战役</a:t>
            </a:r>
            <a:endParaRPr lang="en-US" altLang="zh-CN" sz="1200" strike="noStrike" dirty="0" smtClean="0">
              <a:latin typeface="黑体" pitchFamily="49" charset="-122"/>
              <a:ea typeface="黑体" pitchFamily="49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trike="noStrike" dirty="0" smtClean="0">
                <a:latin typeface="黑体" pitchFamily="49" charset="-122"/>
                <a:ea typeface="黑体" pitchFamily="49" charset="-122"/>
              </a:rPr>
              <a:t>中国人民解放军总部发表宣言，正式提出的口号？？</a:t>
            </a:r>
            <a:r>
              <a:rPr lang="en-US" altLang="zh-CN" strike="noStrike" dirty="0" smtClean="0">
                <a:latin typeface="黑体" pitchFamily="49" charset="-122"/>
                <a:ea typeface="黑体" pitchFamily="49" charset="-122"/>
              </a:rPr>
              <a:t>A</a:t>
            </a:r>
            <a:r>
              <a:rPr lang="zh-CN" altLang="en-US" strike="noStrike" dirty="0" smtClean="0">
                <a:latin typeface="黑体" pitchFamily="49" charset="-122"/>
                <a:ea typeface="黑体" pitchFamily="49" charset="-122"/>
              </a:rPr>
              <a:t> 和平民主团结 </a:t>
            </a:r>
            <a:r>
              <a:rPr lang="en-US" altLang="zh-CN" strike="noStrike" dirty="0" smtClean="0">
                <a:latin typeface="黑体" pitchFamily="49" charset="-122"/>
                <a:ea typeface="黑体" pitchFamily="49" charset="-122"/>
              </a:rPr>
              <a:t>B</a:t>
            </a:r>
            <a:r>
              <a:rPr lang="zh-CN" altLang="en-US" strike="noStrike" dirty="0" smtClean="0">
                <a:latin typeface="黑体" pitchFamily="49" charset="-122"/>
                <a:ea typeface="黑体" pitchFamily="49" charset="-122"/>
              </a:rPr>
              <a:t> 打倒蒋介石，解放全中国</a:t>
            </a:r>
            <a:endParaRPr lang="en-US" altLang="zh-CN" strike="noStrike" dirty="0" smtClean="0">
              <a:latin typeface="黑体" pitchFamily="49" charset="-122"/>
              <a:ea typeface="黑体" pitchFamily="49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trike="noStrike" dirty="0" smtClean="0">
                <a:latin typeface="黑体" pitchFamily="49" charset="-122"/>
                <a:ea typeface="黑体" pitchFamily="49" charset="-122"/>
              </a:rPr>
              <a:t>解放战争胜利后，只有一个地方还没有解放，是哪里？？？西藏，，</a:t>
            </a:r>
            <a:endParaRPr kumimoji="1" lang="en-US" altLang="zh-CN" strike="noStrike" dirty="0" smtClean="0"/>
          </a:p>
          <a:p>
            <a:r>
              <a:rPr lang="zh-CN" altLang="en-US" sz="1200" strike="noStrike" dirty="0" smtClean="0">
                <a:latin typeface="黑体" pitchFamily="49" charset="-122"/>
                <a:ea typeface="黑体" pitchFamily="49" charset="-122"/>
              </a:rPr>
              <a:t>新中国建立后我们搞了一个三反和五反运动，针对不法资本家的是？？？</a:t>
            </a:r>
            <a:endParaRPr lang="en-US" altLang="zh-CN" sz="1200" strike="noStrike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trike="noStrike" dirty="0" smtClean="0">
                <a:latin typeface="黑体" pitchFamily="49" charset="-122"/>
                <a:ea typeface="黑体" pitchFamily="49" charset="-122"/>
              </a:rPr>
              <a:t>中国政府抗美援朝</a:t>
            </a:r>
            <a:r>
              <a:rPr lang="zh-CN" altLang="en-US" strike="noStrike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？？？</a:t>
            </a:r>
            <a:r>
              <a:rPr lang="zh-CN" altLang="en-US" strike="noStrike" dirty="0" smtClean="0">
                <a:latin typeface="黑体" pitchFamily="49" charset="-122"/>
                <a:ea typeface="黑体" pitchFamily="49" charset="-122"/>
              </a:rPr>
              <a:t>为总司令</a:t>
            </a:r>
            <a:endParaRPr lang="en-US" altLang="zh-CN" strike="noStrike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1200" strike="noStrike" dirty="0" smtClean="0">
                <a:latin typeface="黑体" pitchFamily="49" charset="-122"/>
                <a:ea typeface="黑体" pitchFamily="49" charset="-122"/>
              </a:rPr>
              <a:t>新中国起临时宪法的文件是：</a:t>
            </a:r>
            <a:r>
              <a:rPr lang="en-US" altLang="zh-CN" sz="1200" strike="noStrike" dirty="0" smtClean="0">
                <a:latin typeface="黑体" pitchFamily="49" charset="-122"/>
                <a:ea typeface="黑体" pitchFamily="49" charset="-122"/>
              </a:rPr>
              <a:t>A</a:t>
            </a:r>
            <a:r>
              <a:rPr lang="zh-CN" altLang="en-US" sz="1200" strike="noStrike" dirty="0" smtClean="0">
                <a:latin typeface="黑体" pitchFamily="49" charset="-122"/>
                <a:ea typeface="黑体" pitchFamily="49" charset="-122"/>
              </a:rPr>
              <a:t>临时约法 </a:t>
            </a:r>
            <a:r>
              <a:rPr lang="en-US" altLang="zh-CN" sz="1200" strike="noStrike" dirty="0" smtClean="0">
                <a:latin typeface="黑体" pitchFamily="49" charset="-122"/>
                <a:ea typeface="黑体" pitchFamily="49" charset="-122"/>
              </a:rPr>
              <a:t>B</a:t>
            </a:r>
            <a:r>
              <a:rPr lang="zh-CN" altLang="en-US" sz="1200" strike="noStrike" dirty="0" smtClean="0">
                <a:latin typeface="黑体" pitchFamily="49" charset="-122"/>
                <a:ea typeface="黑体" pitchFamily="49" charset="-122"/>
              </a:rPr>
              <a:t>共同纲领</a:t>
            </a:r>
            <a:endParaRPr lang="en-US" altLang="zh-CN" sz="1200" strike="noStrike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1200" strike="noStrike" dirty="0" smtClean="0">
                <a:latin typeface="黑体" pitchFamily="49" charset="-122"/>
                <a:ea typeface="黑体" pitchFamily="49" charset="-122"/>
              </a:rPr>
              <a:t>共同纲领最核心的内容是规定了我们国家的？？</a:t>
            </a:r>
            <a:endParaRPr lang="en-US" altLang="zh-CN" sz="1200" strike="noStrike" dirty="0" smtClean="0">
              <a:latin typeface="黑体" pitchFamily="49" charset="-122"/>
              <a:ea typeface="黑体" pitchFamily="49" charset="-122"/>
            </a:endParaRPr>
          </a:p>
          <a:p>
            <a:endParaRPr kumimoji="1" lang="en-US" altLang="zh-CN" sz="1200" strike="noStrike" dirty="0" smtClean="0">
              <a:latin typeface="黑体" pitchFamily="49" charset="-122"/>
              <a:ea typeface="黑体" pitchFamily="49" charset="-122"/>
            </a:endParaRPr>
          </a:p>
          <a:p>
            <a:r>
              <a:rPr kumimoji="1" lang="zh-CN" altLang="en-US" sz="1200" strike="noStrike" dirty="0" smtClean="0">
                <a:latin typeface="黑体" pitchFamily="49" charset="-122"/>
                <a:ea typeface="黑体" pitchFamily="49" charset="-122"/>
              </a:rPr>
              <a:t>接下来我们就开始过渡了，，从新民主主义向哪里什么过度？？？</a:t>
            </a:r>
            <a:endParaRPr kumimoji="1" lang="en-US" altLang="zh-CN" sz="1200" strike="noStrike" dirty="0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036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28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336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实行改造的时候，能不能强迫改造？？？？不行，巩固政权，，不能失民心，，</a:t>
            </a:r>
            <a:r>
              <a:rPr kumimoji="1" lang="en-US" altLang="zh-CN" dirty="0" smtClean="0"/>
              <a:t>PPT</a:t>
            </a:r>
          </a:p>
          <a:p>
            <a:r>
              <a:rPr kumimoji="1" lang="zh-CN" altLang="en-US" dirty="0" smtClean="0"/>
              <a:t>先找几个意愿强烈的，加入后过上好日子，，其他人肯定也愿意参加</a:t>
            </a:r>
            <a:endParaRPr kumimoji="1" lang="en-US" altLang="zh-CN" dirty="0" smtClean="0"/>
          </a:p>
          <a:p>
            <a:r>
              <a:rPr kumimoji="1" lang="en-US" altLang="zh-CN" dirty="0" smtClean="0"/>
              <a:t>PPT</a:t>
            </a:r>
          </a:p>
          <a:p>
            <a:r>
              <a:rPr kumimoji="1" lang="zh-CN" altLang="en-US" dirty="0" smtClean="0"/>
              <a:t>互助组：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几户农民在农忙季节临时组织起来，进行换工互助，农忙过后解散。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初级：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是在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互助组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的基础上，以个体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农民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自愿组织起来的半社会主义性质的集体经济组织，</a:t>
            </a:r>
            <a:r>
              <a:rPr kumimoji="1" lang="zh-CN" altLang="en-US" dirty="0" smtClean="0"/>
              <a:t>土地入股，统一经营，有较多的公共财产，实行土地分红和按劳分配相结合原则。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高级：将土地及其他主要生产资料归集体所有，统一经营，集体劳动，实行各尽所能，按劳分配的原则。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基本单位是生产队。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3369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643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</a:p>
          <a:p>
            <a:r>
              <a:rPr lang="zh-CN" altLang="en-US" sz="1200" b="0" i="0" u="none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供销合作社：由供销合作社通过供应原料，推销产品</a:t>
            </a:r>
            <a:r>
              <a:rPr lang="en-US" altLang="zh-CN" sz="1200" b="0" i="0" u="none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或加工订货</a:t>
            </a:r>
            <a:r>
              <a:rPr lang="en-US" altLang="zh-CN" sz="1200" b="0" i="0" u="none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把个体手工业者或家庭手工业者组织为生产小组</a:t>
            </a:r>
            <a:r>
              <a:rPr lang="en-US" altLang="zh-CN" sz="1200" b="0" i="0" u="none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随着供销业务的逐步扩大</a:t>
            </a:r>
            <a:r>
              <a:rPr lang="en-US" altLang="zh-CN" sz="1200" b="0" i="0" u="none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这些小组联合发展为供销生产合作社。</a:t>
            </a:r>
            <a:endParaRPr lang="en-US" altLang="zh-CN" sz="1200" b="0" i="0" u="none" strike="sng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u="none" strike="sng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u="none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生产合作社：</a:t>
            </a:r>
            <a:endParaRPr kumimoji="1" lang="en-US" altLang="zh-CN" strike="sngStrike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那么手工业改造呢？？？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9877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569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861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2698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64971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8524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64495" y="412152"/>
            <a:ext cx="10192076" cy="544050"/>
          </a:xfrm>
        </p:spPr>
        <p:txBody>
          <a:bodyPr>
            <a:noAutofit/>
          </a:bodyPr>
          <a:lstStyle>
            <a:lvl1pPr>
              <a:defRPr sz="32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66534"/>
            <a:ext cx="10515600" cy="435133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lnSpc>
                <a:spcPct val="150000"/>
              </a:lnSpc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50000"/>
              </a:lnSpc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50000"/>
              </a:lnSpc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50000"/>
              </a:lnSpc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2775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008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0293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1246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7256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945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04357" y="439366"/>
            <a:ext cx="9301843" cy="544050"/>
          </a:xfrm>
        </p:spPr>
        <p:txBody>
          <a:bodyPr>
            <a:noAutofit/>
          </a:bodyPr>
          <a:lstStyle>
            <a:lvl1pPr>
              <a:defRPr sz="32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66534"/>
            <a:ext cx="10515600" cy="435133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lnSpc>
                <a:spcPct val="150000"/>
              </a:lnSpc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50000"/>
              </a:lnSpc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50000"/>
              </a:lnSpc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50000"/>
              </a:lnSpc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1326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0461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0558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1354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8595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32040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1404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64495" y="412152"/>
            <a:ext cx="10192076" cy="544050"/>
          </a:xfrm>
        </p:spPr>
        <p:txBody>
          <a:bodyPr>
            <a:noAutofit/>
          </a:bodyPr>
          <a:lstStyle>
            <a:lvl1pPr>
              <a:defRPr sz="32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66534"/>
            <a:ext cx="10515600" cy="435133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lnSpc>
                <a:spcPct val="150000"/>
              </a:lnSpc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50000"/>
              </a:lnSpc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50000"/>
              </a:lnSpc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50000"/>
              </a:lnSpc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353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7561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4059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14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888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4299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5231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58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567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4203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0494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0236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04357" y="439366"/>
            <a:ext cx="9301843" cy="544050"/>
          </a:xfrm>
        </p:spPr>
        <p:txBody>
          <a:bodyPr>
            <a:noAutofit/>
          </a:bodyPr>
          <a:lstStyle>
            <a:lvl1pPr>
              <a:defRPr sz="32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66534"/>
            <a:ext cx="10515600" cy="435133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lnSpc>
                <a:spcPct val="150000"/>
              </a:lnSpc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50000"/>
              </a:lnSpc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50000"/>
              </a:lnSpc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50000"/>
              </a:lnSpc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804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3769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136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6841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9522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3939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971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14579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37148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7442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57074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9700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82387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64495" y="412152"/>
            <a:ext cx="10192076" cy="544050"/>
          </a:xfrm>
        </p:spPr>
        <p:txBody>
          <a:bodyPr>
            <a:noAutofit/>
          </a:bodyPr>
          <a:lstStyle>
            <a:lvl1pPr>
              <a:defRPr sz="32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66534"/>
            <a:ext cx="10515600" cy="435133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lnSpc>
                <a:spcPct val="150000"/>
              </a:lnSpc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50000"/>
              </a:lnSpc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50000"/>
              </a:lnSpc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50000"/>
              </a:lnSpc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839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5220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7861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85386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20015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04862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56797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89887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707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0907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73108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73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909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1592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404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206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theme" Target="../theme/theme4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theme" Target="../theme/theme5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100000">
              <a:schemeClr val="bg1">
                <a:lumMod val="6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4300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100000">
              <a:schemeClr val="bg1">
                <a:lumMod val="6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圆角矩形 11"/>
          <p:cNvSpPr/>
          <p:nvPr userDrawn="1"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prstClr val="white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10" name="白色PNG.png" descr="白色PNG.pn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350" y="5348510"/>
            <a:ext cx="3514725" cy="219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0052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3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100000">
              <a:schemeClr val="bg1">
                <a:lumMod val="6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圆角矩形 11"/>
          <p:cNvSpPr/>
          <p:nvPr userDrawn="1"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prstClr val="white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14" name="白色PNG.png" descr="白色PNG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58" y="5322753"/>
            <a:ext cx="3514725" cy="219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5490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100000">
              <a:schemeClr val="bg1">
                <a:lumMod val="6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7844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100000">
              <a:schemeClr val="bg1">
                <a:lumMod val="6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9D8D8-7452-4451-B174-E376E5DA4DD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圆角矩形 11"/>
          <p:cNvSpPr/>
          <p:nvPr userDrawn="1"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prstClr val="white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pic>
        <p:nvPicPr>
          <p:cNvPr id="14" name="白色PNG.png" descr="白色PNG.pn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58" y="5322753"/>
            <a:ext cx="3514725" cy="219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5956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image" Target="../media/image3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image" Target="../media/image3.png"/><Relationship Id="rId3" Type="http://schemas.openxmlformats.org/officeDocument/2006/relationships/image" Target="../media/image2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8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9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image" Target="../media/image3.png"/><Relationship Id="rId3" Type="http://schemas.openxmlformats.org/officeDocument/2006/relationships/image" Target="../media/image26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8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9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30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3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3.png"/><Relationship Id="rId3" Type="http://schemas.openxmlformats.org/officeDocument/2006/relationships/image" Target="../media/image1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3.png"/><Relationship Id="rId3" Type="http://schemas.openxmlformats.org/officeDocument/2006/relationships/image" Target="../media/image1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3.png"/><Relationship Id="rId3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3.png"/><Relationship Id="rId3" Type="http://schemas.openxmlformats.org/officeDocument/2006/relationships/image" Target="../media/image1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Relationship Id="rId9" Type="http://schemas.openxmlformats.org/officeDocument/2006/relationships/slideLayout" Target="../slideLayouts/slideLayout26.xml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image" Target="../media/image24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2830" y="2644170"/>
            <a:ext cx="1004634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600" b="1" dirty="0">
                <a:solidFill>
                  <a:srgbClr val="E7E6E6">
                    <a:lumMod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itchFamily="2" charset="-122"/>
                <a:ea typeface="华文行楷" pitchFamily="2" charset="-122"/>
              </a:rPr>
              <a:t>中国近现代史纲要</a:t>
            </a:r>
          </a:p>
        </p:txBody>
      </p:sp>
    </p:spTree>
    <p:extLst>
      <p:ext uri="{BB962C8B-B14F-4D97-AF65-F5344CB8AC3E}">
        <p14:creationId xmlns:p14="http://schemas.microsoft.com/office/powerpoint/2010/main" val="194620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96310" y="3026557"/>
            <a:ext cx="2088504" cy="1283792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社会主义基本制度的全面确立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6" y="1122109"/>
            <a:ext cx="231871" cy="51947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453580" y="1122109"/>
            <a:ext cx="3651896" cy="10151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</a:p>
          <a:p>
            <a:pPr algn="ctr"/>
            <a:r>
              <a:rPr lang="en-US" altLang="zh-CN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《</a:t>
            </a: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共同纲领</a:t>
            </a:r>
            <a:r>
              <a:rPr lang="en-US" altLang="zh-CN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》</a:t>
            </a: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的全面实施与新民主主义革命任务的胜利完成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470608" y="5301689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</a:p>
          <a:p>
            <a:pPr algn="ctr">
              <a:spcBef>
                <a:spcPct val="20000"/>
              </a:spcBef>
            </a:pP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开辟中国社会主义改造道路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2453580" y="3160886"/>
            <a:ext cx="3651896" cy="10151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</a:p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制定过渡时期总路线</a:t>
            </a:r>
          </a:p>
        </p:txBody>
      </p:sp>
      <p:sp>
        <p:nvSpPr>
          <p:cNvPr id="7" name="左大括号 6"/>
          <p:cNvSpPr/>
          <p:nvPr/>
        </p:nvSpPr>
        <p:spPr>
          <a:xfrm>
            <a:off x="6134023" y="3003407"/>
            <a:ext cx="195061" cy="137189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317510" y="3005501"/>
            <a:ext cx="3085169" cy="6623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新民主主义社会的建立及其过渡性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6329085" y="3724050"/>
            <a:ext cx="3064064" cy="651254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过渡时期</a:t>
            </a:r>
            <a:r>
              <a:rPr lang="zh-CN" altLang="en-US" sz="2000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总路线</a:t>
            </a:r>
            <a:endParaRPr lang="zh-CN" altLang="en-US" sz="2000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429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6657" y="473936"/>
            <a:ext cx="10192076" cy="5440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第三节 建设的成就 探索的</a:t>
            </a:r>
            <a:r>
              <a:rPr lang="zh-CN" altLang="en-US" sz="2400">
                <a:solidFill>
                  <a:schemeClr val="tx1"/>
                </a:solidFill>
              </a:rPr>
              <a:t>成果 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4332" y="1483659"/>
            <a:ext cx="12145675" cy="4785132"/>
          </a:xfrm>
        </p:spPr>
        <p:txBody>
          <a:bodyPr>
            <a:normAutofit/>
          </a:bodyPr>
          <a:lstStyle/>
          <a:p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新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中国社会主义建设取得的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成就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体系建立</a:t>
            </a: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两弹一星</a:t>
            </a: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国际环境的改善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独立的、比较完整的</a:t>
            </a:r>
            <a:r>
              <a:rPr lang="zh-CN" altLang="en-US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工业体系和国民经济体系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pic>
        <p:nvPicPr>
          <p:cNvPr id="4" name="Picture 2" descr="C:\Users\User\Documents\263EM\chuzi@sunlands.com\history\user\image\0a2b8d88-43cd-46c8-836a-beea4a59c9d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626" y="1483659"/>
            <a:ext cx="1587558" cy="50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组 8"/>
          <p:cNvGrpSpPr/>
          <p:nvPr/>
        </p:nvGrpSpPr>
        <p:grpSpPr>
          <a:xfrm>
            <a:off x="6757060" y="4131"/>
            <a:ext cx="5434940" cy="1483659"/>
            <a:chOff x="5275246" y="0"/>
            <a:chExt cx="6916754" cy="2118893"/>
          </a:xfrm>
        </p:grpSpPr>
        <p:sp>
          <p:nvSpPr>
            <p:cNvPr id="5" name="圆角矩形 4"/>
            <p:cNvSpPr/>
            <p:nvPr/>
          </p:nvSpPr>
          <p:spPr>
            <a:xfrm>
              <a:off x="5275246" y="553985"/>
              <a:ext cx="3651896" cy="101513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第三节：</a:t>
              </a:r>
            </a:p>
            <a:p>
              <a:pPr algn="ctr"/>
              <a:r>
                <a:rPr lang="zh-CN" altLang="en-US" sz="1600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Palatino Linotype" panose="02040502050505030304" pitchFamily="18" charset="0"/>
                </a:rPr>
                <a:t>建设的成就探索的成果</a:t>
              </a:r>
            </a:p>
          </p:txBody>
        </p:sp>
        <p:sp>
          <p:nvSpPr>
            <p:cNvPr id="6" name="左大括号 5"/>
            <p:cNvSpPr/>
            <p:nvPr/>
          </p:nvSpPr>
          <p:spPr>
            <a:xfrm>
              <a:off x="8942151" y="2414"/>
              <a:ext cx="235213" cy="2116479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9115579" y="0"/>
              <a:ext cx="3064064" cy="936665"/>
            </a:xfrm>
            <a:prstGeom prst="round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新中国社会主义建设取得的成就</a:t>
              </a: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9127936" y="1160383"/>
              <a:ext cx="3064064" cy="95851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毛泽东等老一代革命家探索中国社会主义建设道路的理论贡献</a:t>
              </a:r>
              <a:endParaRPr lang="zh-CN" altLang="en-US" sz="1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0" name="上箭头 9"/>
          <p:cNvSpPr/>
          <p:nvPr/>
        </p:nvSpPr>
        <p:spPr>
          <a:xfrm>
            <a:off x="946657" y="3377460"/>
            <a:ext cx="855024" cy="593767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70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6657" y="473936"/>
            <a:ext cx="10192076" cy="5440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第三节 建设的成就 探索的</a:t>
            </a:r>
            <a:r>
              <a:rPr lang="zh-CN" altLang="en-US" sz="2400">
                <a:solidFill>
                  <a:schemeClr val="tx1"/>
                </a:solidFill>
              </a:rPr>
              <a:t>成果 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4332" y="1483659"/>
            <a:ext cx="12145675" cy="4964642"/>
          </a:xfrm>
        </p:spPr>
        <p:txBody>
          <a:bodyPr>
            <a:normAutofit/>
          </a:bodyPr>
          <a:lstStyle/>
          <a:p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新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中国社会主义建设取得的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成就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体系建立</a:t>
            </a: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两弹一星</a:t>
            </a: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国际环境的改善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kern="0" dirty="0">
              <a:solidFill>
                <a:srgbClr val="C23C0D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1964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年10</a:t>
            </a:r>
            <a:r>
              <a:rPr lang="zh-CN" altLang="en-US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中国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爆炸了第一颗</a:t>
            </a:r>
            <a:r>
              <a:rPr lang="zh-CN" altLang="en-US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原子弹</a:t>
            </a:r>
            <a:endParaRPr lang="en-US" altLang="zh-CN" b="1" dirty="0" smtClean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1967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年6月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，爆炸了第一颗</a:t>
            </a:r>
            <a:r>
              <a:rPr lang="zh-CN" altLang="en-US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氢弹</a:t>
            </a:r>
            <a:endParaRPr lang="en-US" altLang="zh-CN" b="1" dirty="0" smtClean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1970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年4月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，第一颗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造地球卫星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发射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成功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Picture 2" descr="C:\Users\User\Documents\263EM\chuzi@sunlands.com\history\user\image\0a2b8d88-43cd-46c8-836a-beea4a59c9d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626" y="1483659"/>
            <a:ext cx="1587558" cy="50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组 8"/>
          <p:cNvGrpSpPr/>
          <p:nvPr/>
        </p:nvGrpSpPr>
        <p:grpSpPr>
          <a:xfrm>
            <a:off x="6757060" y="4131"/>
            <a:ext cx="5434940" cy="1483659"/>
            <a:chOff x="5275246" y="0"/>
            <a:chExt cx="6916754" cy="2118893"/>
          </a:xfrm>
        </p:grpSpPr>
        <p:sp>
          <p:nvSpPr>
            <p:cNvPr id="5" name="圆角矩形 4"/>
            <p:cNvSpPr/>
            <p:nvPr/>
          </p:nvSpPr>
          <p:spPr>
            <a:xfrm>
              <a:off x="5275246" y="553985"/>
              <a:ext cx="3651896" cy="101513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第三节：</a:t>
              </a:r>
            </a:p>
            <a:p>
              <a:pPr algn="ctr"/>
              <a:r>
                <a:rPr lang="zh-CN" altLang="en-US" sz="1600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Palatino Linotype" panose="02040502050505030304" pitchFamily="18" charset="0"/>
                </a:rPr>
                <a:t>建设的成就探索的成果</a:t>
              </a:r>
            </a:p>
          </p:txBody>
        </p:sp>
        <p:sp>
          <p:nvSpPr>
            <p:cNvPr id="6" name="左大括号 5"/>
            <p:cNvSpPr/>
            <p:nvPr/>
          </p:nvSpPr>
          <p:spPr>
            <a:xfrm>
              <a:off x="8942151" y="2414"/>
              <a:ext cx="235213" cy="2116479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9115579" y="0"/>
              <a:ext cx="3064064" cy="936665"/>
            </a:xfrm>
            <a:prstGeom prst="round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新中国社会主义建设取得的成就</a:t>
              </a: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9127936" y="1160383"/>
              <a:ext cx="3064064" cy="95851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毛泽东等老一代革命家探索中国社会主义建设道路的理论贡献</a:t>
              </a:r>
              <a:endParaRPr lang="zh-CN" altLang="en-US" sz="1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0" name="上箭头 9"/>
          <p:cNvSpPr/>
          <p:nvPr/>
        </p:nvSpPr>
        <p:spPr>
          <a:xfrm>
            <a:off x="2490449" y="3372213"/>
            <a:ext cx="855024" cy="593767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060" y="2087139"/>
            <a:ext cx="3704085" cy="346905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486D788C-03A5-6B46-82B8-3319C8118DC7}"/>
              </a:ext>
            </a:extLst>
          </p:cNvPr>
          <p:cNvSpPr txBox="1"/>
          <p:nvPr/>
        </p:nvSpPr>
        <p:spPr>
          <a:xfrm>
            <a:off x="435781" y="29320"/>
            <a:ext cx="71470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9.3.1.2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人民生活水平的提高与文化、医疗、科技事业的发展</a:t>
            </a:r>
          </a:p>
        </p:txBody>
      </p:sp>
    </p:spTree>
    <p:extLst>
      <p:ext uri="{BB962C8B-B14F-4D97-AF65-F5344CB8AC3E}">
        <p14:creationId xmlns:p14="http://schemas.microsoft.com/office/powerpoint/2010/main" val="253063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6657" y="473936"/>
            <a:ext cx="10192076" cy="5440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第三节 建设的成就 探索的</a:t>
            </a:r>
            <a:r>
              <a:rPr lang="zh-CN" altLang="en-US" sz="2400">
                <a:solidFill>
                  <a:schemeClr val="tx1"/>
                </a:solidFill>
              </a:rPr>
              <a:t>成果 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4332" y="1483659"/>
            <a:ext cx="12145675" cy="4964642"/>
          </a:xfrm>
        </p:spPr>
        <p:txBody>
          <a:bodyPr>
            <a:normAutofit/>
          </a:bodyPr>
          <a:lstStyle/>
          <a:p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新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中国社会主义建设取得的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成就</a:t>
            </a:r>
            <a:endParaRPr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体系建立</a:t>
            </a:r>
            <a:r>
              <a:rPr lang="en-US" altLang="zh-CN" sz="2000" dirty="0" smtClean="0">
                <a:latin typeface="黑体" pitchFamily="49" charset="-122"/>
                <a:ea typeface="黑体" pitchFamily="49" charset="-122"/>
              </a:rPr>
              <a:t>——</a:t>
            </a:r>
            <a:r>
              <a:rPr lang="zh-CN" altLang="en-US" sz="4000" dirty="0">
                <a:latin typeface="黑体" pitchFamily="49" charset="-122"/>
                <a:ea typeface="黑体" pitchFamily="49" charset="-122"/>
              </a:rPr>
              <a:t>两弹一星</a:t>
            </a:r>
            <a:r>
              <a:rPr lang="en-US" altLang="zh-CN" sz="2000" dirty="0" smtClean="0">
                <a:latin typeface="黑体" pitchFamily="49" charset="-122"/>
                <a:ea typeface="黑体" pitchFamily="49" charset="-122"/>
              </a:rPr>
              <a:t>——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国际环境的改善</a:t>
            </a:r>
            <a:endParaRPr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endParaRPr lang="en-US" altLang="zh-CN" kern="0" dirty="0">
              <a:solidFill>
                <a:srgbClr val="C23C0D"/>
              </a:solidFill>
              <a:latin typeface="黑体" pitchFamily="49" charset="-122"/>
              <a:ea typeface="黑体" pitchFamily="49" charset="-122"/>
              <a:cs typeface="Arial" panose="020B0604020202020204" pitchFamily="34" charset="0"/>
            </a:endParaRPr>
          </a:p>
          <a:p>
            <a:r>
              <a:rPr lang="zh-CN" altLang="en-US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    19？？年</a:t>
            </a:r>
            <a:r>
              <a:rPr lang="zh-CN" altLang="en-US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10</a:t>
            </a:r>
            <a:r>
              <a:rPr lang="zh-CN" altLang="en-US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月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，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中国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爆炸了第一颗</a:t>
            </a:r>
            <a:r>
              <a:rPr lang="zh-CN" altLang="en-US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原子弹</a:t>
            </a:r>
            <a:endParaRPr lang="en-US" altLang="zh-CN" b="1" dirty="0" smtClean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    19？？年</a:t>
            </a:r>
            <a:r>
              <a:rPr lang="zh-CN" altLang="en-US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6月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，爆炸了第一颗</a:t>
            </a:r>
            <a:r>
              <a:rPr lang="zh-CN" altLang="en-US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氢弹</a:t>
            </a:r>
            <a:endParaRPr lang="en-US" altLang="zh-CN" b="1" dirty="0" smtClean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    19？？年</a:t>
            </a:r>
            <a:r>
              <a:rPr lang="zh-CN" altLang="en-US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4月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，第一颗</a:t>
            </a:r>
            <a:r>
              <a:rPr lang="zh-CN" altLang="en-US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人</a:t>
            </a:r>
            <a:r>
              <a:rPr lang="zh-CN" altLang="en-US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造地球卫星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发射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成功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4" name="Picture 2" descr="C:\Users\User\Documents\263EM\chuzi@sunlands.com\history\user\image\0a2b8d88-43cd-46c8-836a-beea4a59c9d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626" y="1483659"/>
            <a:ext cx="1587558" cy="50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组 8"/>
          <p:cNvGrpSpPr/>
          <p:nvPr/>
        </p:nvGrpSpPr>
        <p:grpSpPr>
          <a:xfrm>
            <a:off x="6757060" y="4131"/>
            <a:ext cx="5434940" cy="1483659"/>
            <a:chOff x="5275246" y="0"/>
            <a:chExt cx="6916754" cy="2118893"/>
          </a:xfrm>
        </p:grpSpPr>
        <p:sp>
          <p:nvSpPr>
            <p:cNvPr id="5" name="圆角矩形 4"/>
            <p:cNvSpPr/>
            <p:nvPr/>
          </p:nvSpPr>
          <p:spPr>
            <a:xfrm>
              <a:off x="5275246" y="553985"/>
              <a:ext cx="3651896" cy="101513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第三节：</a:t>
              </a:r>
            </a:p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Palatino Linotype" panose="02040502050505030304" pitchFamily="18" charset="0"/>
                </a:rPr>
                <a:t>建设的成就探索的成果</a:t>
              </a:r>
            </a:p>
          </p:txBody>
        </p:sp>
        <p:sp>
          <p:nvSpPr>
            <p:cNvPr id="6" name="左大括号 5"/>
            <p:cNvSpPr/>
            <p:nvPr/>
          </p:nvSpPr>
          <p:spPr>
            <a:xfrm>
              <a:off x="8942151" y="2414"/>
              <a:ext cx="235213" cy="2116479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9115579" y="0"/>
              <a:ext cx="3064064" cy="936665"/>
            </a:xfrm>
            <a:prstGeom prst="round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新中国社会主义建设取得的成就</a:t>
              </a: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9127936" y="1160383"/>
              <a:ext cx="3064064" cy="95851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毛泽东等老一代革命家探索中国社会主义建设道路的理论贡献</a:t>
              </a:r>
              <a:endPara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0" name="上箭头 9"/>
          <p:cNvSpPr/>
          <p:nvPr/>
        </p:nvSpPr>
        <p:spPr>
          <a:xfrm>
            <a:off x="2490449" y="3372213"/>
            <a:ext cx="855024" cy="593767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060" y="2087139"/>
            <a:ext cx="3704085" cy="346905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486D788C-03A5-6B46-82B8-3319C8118DC7}"/>
              </a:ext>
            </a:extLst>
          </p:cNvPr>
          <p:cNvSpPr txBox="1"/>
          <p:nvPr/>
        </p:nvSpPr>
        <p:spPr>
          <a:xfrm>
            <a:off x="435781" y="29320"/>
            <a:ext cx="71470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9.3.1.2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人民生活水平的提高与文化、医疗、科技事业的发展</a:t>
            </a:r>
          </a:p>
        </p:txBody>
      </p:sp>
    </p:spTree>
    <p:extLst>
      <p:ext uri="{BB962C8B-B14F-4D97-AF65-F5344CB8AC3E}">
        <p14:creationId xmlns:p14="http://schemas.microsoft.com/office/powerpoint/2010/main" val="60217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6657" y="473936"/>
            <a:ext cx="10192076" cy="5440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第三节 建设的成就 探索的</a:t>
            </a:r>
            <a:r>
              <a:rPr lang="zh-CN" altLang="en-US" sz="2400">
                <a:solidFill>
                  <a:schemeClr val="tx1"/>
                </a:solidFill>
              </a:rPr>
              <a:t>成果 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4332" y="1483659"/>
            <a:ext cx="12145675" cy="4964642"/>
          </a:xfrm>
        </p:spPr>
        <p:txBody>
          <a:bodyPr>
            <a:normAutofit/>
          </a:bodyPr>
          <a:lstStyle/>
          <a:p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新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中国社会主义建设取得的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成就</a:t>
            </a:r>
            <a:endParaRPr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体系建立</a:t>
            </a:r>
            <a:r>
              <a:rPr lang="en-US" altLang="zh-CN" sz="2000" dirty="0" smtClean="0">
                <a:latin typeface="黑体" pitchFamily="49" charset="-122"/>
                <a:ea typeface="黑体" pitchFamily="49" charset="-122"/>
              </a:rPr>
              <a:t>——</a:t>
            </a:r>
            <a:r>
              <a:rPr lang="zh-CN" altLang="en-US" sz="4000" dirty="0">
                <a:latin typeface="黑体" pitchFamily="49" charset="-122"/>
                <a:ea typeface="黑体" pitchFamily="49" charset="-122"/>
              </a:rPr>
              <a:t>两弹一星</a:t>
            </a:r>
            <a:r>
              <a:rPr lang="en-US" altLang="zh-CN" sz="2000" dirty="0" smtClean="0">
                <a:latin typeface="黑体" pitchFamily="49" charset="-122"/>
                <a:ea typeface="黑体" pitchFamily="49" charset="-122"/>
              </a:rPr>
              <a:t>——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国际环境的改善</a:t>
            </a:r>
            <a:endParaRPr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endParaRPr lang="en-US" altLang="zh-CN" kern="0" dirty="0">
              <a:solidFill>
                <a:srgbClr val="C23C0D"/>
              </a:solidFill>
              <a:latin typeface="黑体" pitchFamily="49" charset="-122"/>
              <a:ea typeface="黑体" pitchFamily="49" charset="-122"/>
              <a:cs typeface="Arial" panose="020B0604020202020204" pitchFamily="34" charset="0"/>
            </a:endParaRPr>
          </a:p>
          <a:p>
            <a:r>
              <a:rPr lang="zh-CN" altLang="en-US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    1964</a:t>
            </a:r>
            <a:r>
              <a:rPr lang="zh-CN" altLang="en-US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年10</a:t>
            </a:r>
            <a:r>
              <a:rPr lang="zh-CN" altLang="en-US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月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，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中国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爆炸了第一颗</a:t>
            </a:r>
            <a:r>
              <a:rPr lang="zh-CN" altLang="en-US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原子弹</a:t>
            </a:r>
            <a:endParaRPr lang="en-US" altLang="zh-CN" b="1" dirty="0" smtClean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    1967</a:t>
            </a:r>
            <a:r>
              <a:rPr lang="zh-CN" altLang="en-US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年6月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，爆炸了第一颗</a:t>
            </a:r>
            <a:r>
              <a:rPr lang="zh-CN" altLang="en-US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氢弹</a:t>
            </a:r>
            <a:endParaRPr lang="en-US" altLang="zh-CN" b="1" dirty="0" smtClean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    1970</a:t>
            </a:r>
            <a:r>
              <a:rPr lang="zh-CN" altLang="en-US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年4月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，第一颗</a:t>
            </a:r>
            <a:r>
              <a:rPr lang="zh-CN" altLang="en-US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人</a:t>
            </a:r>
            <a:r>
              <a:rPr lang="zh-CN" altLang="en-US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造地球卫星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发射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成功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4" name="Picture 2" descr="C:\Users\User\Documents\263EM\chuzi@sunlands.com\history\user\image\0a2b8d88-43cd-46c8-836a-beea4a59c9d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626" y="1483659"/>
            <a:ext cx="1587558" cy="50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组 8"/>
          <p:cNvGrpSpPr/>
          <p:nvPr/>
        </p:nvGrpSpPr>
        <p:grpSpPr>
          <a:xfrm>
            <a:off x="6757060" y="4131"/>
            <a:ext cx="5434940" cy="1483659"/>
            <a:chOff x="5275246" y="0"/>
            <a:chExt cx="6916754" cy="2118893"/>
          </a:xfrm>
        </p:grpSpPr>
        <p:sp>
          <p:nvSpPr>
            <p:cNvPr id="5" name="圆角矩形 4"/>
            <p:cNvSpPr/>
            <p:nvPr/>
          </p:nvSpPr>
          <p:spPr>
            <a:xfrm>
              <a:off x="5275246" y="553985"/>
              <a:ext cx="3651896" cy="101513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第三节：</a:t>
              </a:r>
            </a:p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Palatino Linotype" panose="02040502050505030304" pitchFamily="18" charset="0"/>
                </a:rPr>
                <a:t>建设的成就探索的成果</a:t>
              </a:r>
            </a:p>
          </p:txBody>
        </p:sp>
        <p:sp>
          <p:nvSpPr>
            <p:cNvPr id="6" name="左大括号 5"/>
            <p:cNvSpPr/>
            <p:nvPr/>
          </p:nvSpPr>
          <p:spPr>
            <a:xfrm>
              <a:off x="8942151" y="2414"/>
              <a:ext cx="235213" cy="2116479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9115579" y="0"/>
              <a:ext cx="3064064" cy="936665"/>
            </a:xfrm>
            <a:prstGeom prst="round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新中国社会主义建设取得的成就</a:t>
              </a: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9127936" y="1160383"/>
              <a:ext cx="3064064" cy="95851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毛泽东等老一代革命家探索中国社会主义建设道路的理论贡献</a:t>
              </a:r>
              <a:endPara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0" name="上箭头 9"/>
          <p:cNvSpPr/>
          <p:nvPr/>
        </p:nvSpPr>
        <p:spPr>
          <a:xfrm>
            <a:off x="2490449" y="3372213"/>
            <a:ext cx="855024" cy="593767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060" y="2087139"/>
            <a:ext cx="3704085" cy="346905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486D788C-03A5-6B46-82B8-3319C8118DC7}"/>
              </a:ext>
            </a:extLst>
          </p:cNvPr>
          <p:cNvSpPr txBox="1"/>
          <p:nvPr/>
        </p:nvSpPr>
        <p:spPr>
          <a:xfrm>
            <a:off x="435781" y="29320"/>
            <a:ext cx="71470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9.3.1.2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人民生活水平的提高与文化、医疗、科技事业的发展</a:t>
            </a:r>
          </a:p>
        </p:txBody>
      </p:sp>
    </p:spTree>
    <p:extLst>
      <p:ext uri="{BB962C8B-B14F-4D97-AF65-F5344CB8AC3E}">
        <p14:creationId xmlns:p14="http://schemas.microsoft.com/office/powerpoint/2010/main" val="116746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6657" y="473936"/>
            <a:ext cx="10192076" cy="5440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第三节 建设的成就 探索的</a:t>
            </a:r>
            <a:r>
              <a:rPr lang="zh-CN" altLang="en-US" sz="2400">
                <a:solidFill>
                  <a:schemeClr val="tx1"/>
                </a:solidFill>
              </a:rPr>
              <a:t>成果 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6831" y="1259486"/>
            <a:ext cx="12145675" cy="1610744"/>
          </a:xfrm>
        </p:spPr>
        <p:txBody>
          <a:bodyPr>
            <a:normAutofit/>
          </a:bodyPr>
          <a:lstStyle/>
          <a:p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新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中国社会主义建设取得的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成就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体系建立</a:t>
            </a: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两弹一星</a:t>
            </a: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国际环境的改善</a:t>
            </a:r>
            <a:endParaRPr lang="en-US" altLang="zh-CN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kern="0" dirty="0">
              <a:solidFill>
                <a:srgbClr val="C23C0D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4" name="Picture 2" descr="C:\Users\User\Documents\263EM\chuzi@sunlands.com\history\user\image\0a2b8d88-43cd-46c8-836a-beea4a59c9d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626" y="1483659"/>
            <a:ext cx="1587558" cy="50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组 8"/>
          <p:cNvGrpSpPr/>
          <p:nvPr/>
        </p:nvGrpSpPr>
        <p:grpSpPr>
          <a:xfrm>
            <a:off x="6757060" y="4131"/>
            <a:ext cx="5434940" cy="1483659"/>
            <a:chOff x="5275246" y="0"/>
            <a:chExt cx="6916754" cy="2118893"/>
          </a:xfrm>
        </p:grpSpPr>
        <p:sp>
          <p:nvSpPr>
            <p:cNvPr id="5" name="圆角矩形 4"/>
            <p:cNvSpPr/>
            <p:nvPr/>
          </p:nvSpPr>
          <p:spPr>
            <a:xfrm>
              <a:off x="5275246" y="553985"/>
              <a:ext cx="3651896" cy="101513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第三节：</a:t>
              </a:r>
            </a:p>
            <a:p>
              <a:pPr algn="ctr"/>
              <a:r>
                <a:rPr lang="zh-CN" altLang="en-US" sz="1600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Palatino Linotype" panose="02040502050505030304" pitchFamily="18" charset="0"/>
                </a:rPr>
                <a:t>建设的成就探索的成果</a:t>
              </a:r>
            </a:p>
          </p:txBody>
        </p:sp>
        <p:sp>
          <p:nvSpPr>
            <p:cNvPr id="6" name="左大括号 5"/>
            <p:cNvSpPr/>
            <p:nvPr/>
          </p:nvSpPr>
          <p:spPr>
            <a:xfrm>
              <a:off x="8942151" y="2414"/>
              <a:ext cx="235213" cy="2116479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9115579" y="0"/>
              <a:ext cx="3064064" cy="936665"/>
            </a:xfrm>
            <a:prstGeom prst="round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新中国社会主义建设取得的成就</a:t>
              </a: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9127936" y="1160383"/>
              <a:ext cx="3064064" cy="95851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毛泽东等老一代革命家探索中国社会主义建设道路的理论贡献</a:t>
              </a:r>
              <a:endParaRPr lang="zh-CN" altLang="en-US" sz="1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0" name="上箭头 9"/>
          <p:cNvSpPr/>
          <p:nvPr/>
        </p:nvSpPr>
        <p:spPr>
          <a:xfrm>
            <a:off x="4580506" y="3290623"/>
            <a:ext cx="855024" cy="593767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314336" y="4304783"/>
            <a:ext cx="94567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kern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1971</a:t>
            </a:r>
            <a:r>
              <a:rPr lang="zh-CN" altLang="en-US" sz="2000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年</a:t>
            </a:r>
            <a:r>
              <a:rPr lang="en-US" altLang="zh-CN" sz="2000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10</a:t>
            </a:r>
            <a:r>
              <a:rPr lang="zh-CN" altLang="en-US" sz="2000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月</a:t>
            </a:r>
            <a:r>
              <a:rPr lang="zh-CN" altLang="en-US" sz="2000" kern="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，在广大发展中国家的积极争取下，中国恢复了在联合国的合法席位</a:t>
            </a:r>
            <a:r>
              <a:rPr lang="zh-CN" altLang="en-US" sz="2000" kern="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。</a:t>
            </a:r>
            <a:endParaRPr lang="en-US" altLang="zh-CN" sz="2000" kern="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283" y="1816231"/>
            <a:ext cx="3862614" cy="221222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99075254-5712-C442-B17A-877F1FFFFDAD}"/>
              </a:ext>
            </a:extLst>
          </p:cNvPr>
          <p:cNvSpPr txBox="1"/>
          <p:nvPr/>
        </p:nvSpPr>
        <p:spPr>
          <a:xfrm>
            <a:off x="435781" y="29320"/>
            <a:ext cx="71470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9.3.1.2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人民生活水平的提高与文化、医疗、科技事业的发展</a:t>
            </a:r>
          </a:p>
        </p:txBody>
      </p:sp>
    </p:spTree>
    <p:extLst>
      <p:ext uri="{BB962C8B-B14F-4D97-AF65-F5344CB8AC3E}">
        <p14:creationId xmlns:p14="http://schemas.microsoft.com/office/powerpoint/2010/main" val="75699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96310" y="2396358"/>
            <a:ext cx="2088504" cy="1283792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社会主义建设在探索中曲折发展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左大括号 2"/>
          <p:cNvSpPr/>
          <p:nvPr/>
        </p:nvSpPr>
        <p:spPr>
          <a:xfrm>
            <a:off x="2220386" y="204688"/>
            <a:ext cx="250222" cy="56671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436551" y="204688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</a:p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良好的开局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470608" y="4856687"/>
            <a:ext cx="3651896" cy="10151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</a:p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建设的成就探索的成果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2453580" y="2530687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</a:p>
          <a:p>
            <a:pPr algn="ctr">
              <a:spcBef>
                <a:spcPct val="20000"/>
              </a:spcBef>
            </a:pPr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探索中的严重曲折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6137513" y="4305116"/>
            <a:ext cx="235213" cy="211647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310941" y="4302702"/>
            <a:ext cx="3064064" cy="93666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新中国社会主义建设取得的成就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6323298" y="5463085"/>
            <a:ext cx="3064064" cy="95851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毛泽东等老一代革命家探索中国社会主义建设道路的理论贡献</a:t>
            </a:r>
          </a:p>
        </p:txBody>
      </p:sp>
    </p:spTree>
    <p:extLst>
      <p:ext uri="{BB962C8B-B14F-4D97-AF65-F5344CB8AC3E}">
        <p14:creationId xmlns:p14="http://schemas.microsoft.com/office/powerpoint/2010/main" val="79808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8597" y="458024"/>
            <a:ext cx="10192076" cy="5440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第三节 建设的成就 探索的成果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6185" y="1384810"/>
            <a:ext cx="11706329" cy="4858363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600"/>
              </a:spcBef>
            </a:pP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毛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泽东等老一代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革命家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/>
            </a:r>
            <a:br>
              <a:rPr lang="zh-CN" altLang="en-US" sz="2000" dirty="0">
                <a:latin typeface="黑体" pitchFamily="49" charset="-122"/>
                <a:ea typeface="黑体" pitchFamily="49" charset="-122"/>
              </a:rPr>
            </a:br>
            <a:r>
              <a:rPr lang="zh-CN" altLang="en-US" dirty="0">
                <a:latin typeface="黑体" pitchFamily="49" charset="-122"/>
                <a:ea typeface="黑体" pitchFamily="49" charset="-122"/>
              </a:rPr>
              <a:t>探索中国社会主义建设道路的理论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贡献  </a:t>
            </a:r>
            <a:r>
              <a:rPr lang="zh-CN" altLang="en-US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两马阶（结）党 政经文军</a:t>
            </a:r>
            <a:endParaRPr lang="en-US" altLang="zh-CN" dirty="0" smtClean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600"/>
              </a:spcBef>
            </a:pPr>
            <a:endParaRPr lang="en-US" altLang="zh-CN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600"/>
              </a:spcBef>
            </a:pPr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两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：</a:t>
            </a:r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社会主义</a:t>
            </a: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现代化建设</a:t>
            </a:r>
            <a:r>
              <a:rPr lang="zh-CN" altLang="en-US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“两步走”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：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600"/>
              </a:spcBef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    第一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步，建成一个独立的比较完整的工业体系和国民经济体系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；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600"/>
              </a:spcBef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    第二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步，全面实现农业、工业、国防和科学技术的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现代化。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600"/>
              </a:spcBef>
            </a:pPr>
            <a:r>
              <a:rPr lang="zh-CN" altLang="en-US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马</a:t>
            </a:r>
            <a:r>
              <a:rPr lang="zh-CN" altLang="en-US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zh-CN" altLang="en-US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马克思主义与中国实际“第二次结合”</a:t>
            </a:r>
            <a:r>
              <a:rPr lang="zh-CN" altLang="en-US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600"/>
              </a:spcBef>
            </a:pPr>
            <a:r>
              <a:rPr lang="zh-CN" altLang="en-US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阶</a:t>
            </a:r>
            <a:r>
              <a:rPr lang="zh-CN" altLang="en-US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zh-CN" altLang="en-US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社会主义发展阶段</a:t>
            </a:r>
            <a:r>
              <a:rPr lang="zh-CN" altLang="en-US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：</a:t>
            </a:r>
            <a:endParaRPr lang="en-US" altLang="zh-CN" dirty="0" smtClean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600"/>
              </a:spcBef>
            </a:pPr>
            <a:r>
              <a:rPr lang="zh-CN" altLang="en-US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    第一阶段是不发达的社会主义，</a:t>
            </a:r>
            <a:endParaRPr lang="en-US" altLang="zh-CN" dirty="0" smtClean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600"/>
              </a:spcBef>
            </a:pPr>
            <a:r>
              <a:rPr lang="zh-CN" altLang="en-US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    第二阶段是比较发达的社会主义。</a:t>
            </a:r>
            <a:endParaRPr lang="en-US" altLang="zh-CN" dirty="0" smtClean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600"/>
              </a:spcBef>
            </a:pPr>
            <a:r>
              <a:rPr lang="zh-CN" altLang="en-US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党：加强共产党自身建设</a:t>
            </a:r>
            <a:r>
              <a:rPr lang="zh-CN" altLang="en-US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：共产党员务必继续地保持谦虚、谨慎、不骄、不躁的作风，继续地保持艰苦奋斗的作风。</a:t>
            </a:r>
            <a:endParaRPr lang="zh-CN" altLang="en-US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2050" name="Picture 2" descr="C:\Users\User\Documents\263EM\chuzi@sunlands.com\history\user\image\392ec2ab-2019-4ccf-8d21-3d0d42fddef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952" y="1290971"/>
            <a:ext cx="1807944" cy="55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 4"/>
          <p:cNvGrpSpPr/>
          <p:nvPr/>
        </p:nvGrpSpPr>
        <p:grpSpPr>
          <a:xfrm>
            <a:off x="6757060" y="4131"/>
            <a:ext cx="5434940" cy="1483659"/>
            <a:chOff x="5275246" y="0"/>
            <a:chExt cx="6916754" cy="2118893"/>
          </a:xfrm>
        </p:grpSpPr>
        <p:sp>
          <p:nvSpPr>
            <p:cNvPr id="6" name="圆角矩形 5"/>
            <p:cNvSpPr/>
            <p:nvPr/>
          </p:nvSpPr>
          <p:spPr>
            <a:xfrm>
              <a:off x="5275246" y="553985"/>
              <a:ext cx="3651896" cy="101513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第三节：</a:t>
              </a:r>
            </a:p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Palatino Linotype" panose="02040502050505030304" pitchFamily="18" charset="0"/>
                </a:rPr>
                <a:t>建设的成就探索的成果</a:t>
              </a:r>
            </a:p>
          </p:txBody>
        </p:sp>
        <p:sp>
          <p:nvSpPr>
            <p:cNvPr id="7" name="左大括号 6"/>
            <p:cNvSpPr/>
            <p:nvPr/>
          </p:nvSpPr>
          <p:spPr>
            <a:xfrm>
              <a:off x="8942151" y="2414"/>
              <a:ext cx="235213" cy="2116479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9115579" y="0"/>
              <a:ext cx="3064064" cy="93666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新中国社会主义建设取得的成就</a:t>
              </a: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9127936" y="1160383"/>
              <a:ext cx="3064064" cy="958510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毛泽东等老一代革命家探索中国社会主义建设道路的理论贡献</a:t>
              </a:r>
              <a:endPara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435781" y="29320"/>
            <a:ext cx="71470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9.3.2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毛泽东等老一代革命家探索中国社会主义建设道路的理论贡献</a:t>
            </a:r>
          </a:p>
        </p:txBody>
      </p:sp>
    </p:spTree>
    <p:extLst>
      <p:ext uri="{BB962C8B-B14F-4D97-AF65-F5344CB8AC3E}">
        <p14:creationId xmlns:p14="http://schemas.microsoft.com/office/powerpoint/2010/main" val="167326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8597" y="458024"/>
            <a:ext cx="10192076" cy="5440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第三节 建设的成就 探索的成果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6185" y="1384810"/>
            <a:ext cx="11706329" cy="4858363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600"/>
              </a:spcBef>
            </a:pP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毛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泽东等老一代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革命家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/>
            </a:r>
            <a:br>
              <a:rPr lang="zh-CN" altLang="en-US" sz="2000" dirty="0">
                <a:latin typeface="黑体" pitchFamily="49" charset="-122"/>
                <a:ea typeface="黑体" pitchFamily="49" charset="-122"/>
              </a:rPr>
            </a:br>
            <a:r>
              <a:rPr lang="zh-CN" altLang="en-US" dirty="0">
                <a:latin typeface="黑体" pitchFamily="49" charset="-122"/>
                <a:ea typeface="黑体" pitchFamily="49" charset="-122"/>
              </a:rPr>
              <a:t>探索中国社会主义建设道路的理论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贡献  </a:t>
            </a:r>
            <a:r>
              <a:rPr lang="zh-CN" altLang="en-US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两马阶（结）党 政经文军</a:t>
            </a:r>
            <a:endParaRPr lang="en-US" altLang="zh-CN" dirty="0" smtClean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600"/>
              </a:spcBef>
            </a:pPr>
            <a:endParaRPr lang="en-US" altLang="zh-CN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600"/>
              </a:spcBef>
            </a:pPr>
            <a:r>
              <a:rPr lang="zh-CN" altLang="en-US" b="1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两</a:t>
            </a:r>
            <a:r>
              <a:rPr lang="zh-CN" altLang="en-US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zh-CN" altLang="en-US" b="1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社会主义</a:t>
            </a:r>
            <a:r>
              <a:rPr lang="zh-CN" altLang="en-US" b="1" dirty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现代化建设“两步走”</a:t>
            </a:r>
            <a:r>
              <a:rPr lang="zh-CN" altLang="en-US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：</a:t>
            </a:r>
            <a:endParaRPr lang="en-US" altLang="zh-CN" dirty="0" smtClean="0">
              <a:solidFill>
                <a:schemeClr val="bg2"/>
              </a:solidFill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600"/>
              </a:spcBef>
            </a:pPr>
            <a:r>
              <a:rPr lang="zh-CN" altLang="en-US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    第一</a:t>
            </a:r>
            <a:r>
              <a:rPr lang="zh-CN" altLang="en-US" dirty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步，建成一个独立的比较完整的工业体系和国民经济体系</a:t>
            </a:r>
            <a:r>
              <a:rPr lang="zh-CN" altLang="en-US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；</a:t>
            </a:r>
            <a:endParaRPr lang="en-US" altLang="zh-CN" dirty="0" smtClean="0">
              <a:solidFill>
                <a:schemeClr val="bg2"/>
              </a:solidFill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600"/>
              </a:spcBef>
            </a:pPr>
            <a:r>
              <a:rPr lang="zh-CN" altLang="en-US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    第二</a:t>
            </a:r>
            <a:r>
              <a:rPr lang="zh-CN" altLang="en-US" dirty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步，全面实现农业、工业、国防和科学技术的</a:t>
            </a:r>
            <a:r>
              <a:rPr lang="zh-CN" altLang="en-US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现代化。</a:t>
            </a:r>
            <a:endParaRPr lang="en-US" altLang="zh-CN" dirty="0" smtClean="0">
              <a:solidFill>
                <a:schemeClr val="bg2"/>
              </a:solidFill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600"/>
              </a:spcBef>
            </a:pP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马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：</a:t>
            </a:r>
            <a:r>
              <a:rPr lang="zh-CN" altLang="en-US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马克思主义</a:t>
            </a:r>
            <a:r>
              <a:rPr lang="zh-CN" altLang="en-US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与中国实际</a:t>
            </a: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“第二次结合</a:t>
            </a:r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”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。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600"/>
              </a:spcBef>
            </a:pPr>
            <a:r>
              <a:rPr lang="zh-CN" altLang="en-US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阶</a:t>
            </a:r>
            <a:r>
              <a:rPr lang="zh-CN" altLang="en-US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zh-CN" altLang="en-US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社会主义</a:t>
            </a:r>
            <a:r>
              <a:rPr lang="zh-CN" altLang="en-US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发展阶段</a:t>
            </a:r>
            <a:r>
              <a:rPr lang="zh-CN" altLang="en-US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：</a:t>
            </a:r>
            <a:endParaRPr lang="en-US" altLang="zh-CN" dirty="0" smtClean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600"/>
              </a:spcBef>
            </a:pPr>
            <a:r>
              <a:rPr lang="zh-CN" altLang="en-US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    第一</a:t>
            </a:r>
            <a:r>
              <a:rPr lang="zh-CN" altLang="en-US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阶段是不发达的社会主义</a:t>
            </a:r>
            <a:r>
              <a:rPr lang="zh-CN" altLang="en-US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，</a:t>
            </a:r>
            <a:endParaRPr lang="en-US" altLang="zh-CN" dirty="0" smtClean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600"/>
              </a:spcBef>
            </a:pPr>
            <a:r>
              <a:rPr lang="zh-CN" altLang="en-US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    第二</a:t>
            </a:r>
            <a:r>
              <a:rPr lang="zh-CN" altLang="en-US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阶段是比较发达的社会主义</a:t>
            </a:r>
            <a:r>
              <a:rPr lang="zh-CN" altLang="en-US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600"/>
              </a:spcBef>
            </a:pPr>
            <a:r>
              <a:rPr lang="zh-CN" altLang="en-US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党：加强共产党自身建设</a:t>
            </a:r>
            <a:r>
              <a:rPr lang="zh-CN" altLang="en-US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zh-CN" altLang="en-US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共产党员务必</a:t>
            </a:r>
            <a:r>
              <a:rPr lang="zh-CN" altLang="en-US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继续地保持谦虚、谨慎、不骄、不躁的作风，继续地保持艰苦奋斗的作风。</a:t>
            </a:r>
          </a:p>
        </p:txBody>
      </p:sp>
      <p:pic>
        <p:nvPicPr>
          <p:cNvPr id="2050" name="Picture 2" descr="C:\Users\User\Documents\263EM\chuzi@sunlands.com\history\user\image\392ec2ab-2019-4ccf-8d21-3d0d42fddef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952" y="1290971"/>
            <a:ext cx="1807944" cy="55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 4"/>
          <p:cNvGrpSpPr/>
          <p:nvPr/>
        </p:nvGrpSpPr>
        <p:grpSpPr>
          <a:xfrm>
            <a:off x="6757060" y="4131"/>
            <a:ext cx="5434940" cy="1483659"/>
            <a:chOff x="5275246" y="0"/>
            <a:chExt cx="6916754" cy="2118893"/>
          </a:xfrm>
        </p:grpSpPr>
        <p:sp>
          <p:nvSpPr>
            <p:cNvPr id="6" name="圆角矩形 5"/>
            <p:cNvSpPr/>
            <p:nvPr/>
          </p:nvSpPr>
          <p:spPr>
            <a:xfrm>
              <a:off x="5275246" y="553985"/>
              <a:ext cx="3651896" cy="101513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第三节：</a:t>
              </a:r>
            </a:p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Palatino Linotype" panose="02040502050505030304" pitchFamily="18" charset="0"/>
                </a:rPr>
                <a:t>建设的成就探索的成果</a:t>
              </a:r>
            </a:p>
          </p:txBody>
        </p:sp>
        <p:sp>
          <p:nvSpPr>
            <p:cNvPr id="7" name="左大括号 6"/>
            <p:cNvSpPr/>
            <p:nvPr/>
          </p:nvSpPr>
          <p:spPr>
            <a:xfrm>
              <a:off x="8942151" y="2414"/>
              <a:ext cx="235213" cy="2116479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9115579" y="0"/>
              <a:ext cx="3064064" cy="93666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新中国社会主义建设取得的成就</a:t>
              </a: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9127936" y="1160383"/>
              <a:ext cx="3064064" cy="958510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毛泽东等老一代革命家探索中国社会主义建设道路的理论贡献</a:t>
              </a:r>
              <a:endPara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435781" y="29320"/>
            <a:ext cx="71470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9.3.2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毛泽东等老一代革命家探索中国社会主义建设道路的理论贡献</a:t>
            </a:r>
          </a:p>
        </p:txBody>
      </p:sp>
    </p:spTree>
    <p:extLst>
      <p:ext uri="{BB962C8B-B14F-4D97-AF65-F5344CB8AC3E}">
        <p14:creationId xmlns:p14="http://schemas.microsoft.com/office/powerpoint/2010/main" val="149463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8597" y="458024"/>
            <a:ext cx="10192076" cy="5440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第三节 建设的成就 探索的成果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6185" y="1384810"/>
            <a:ext cx="11706329" cy="4858363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600"/>
              </a:spcBef>
            </a:pP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毛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泽东等老一代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革命家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/>
            </a:r>
            <a:br>
              <a:rPr lang="zh-CN" altLang="en-US" sz="2000" dirty="0">
                <a:latin typeface="黑体" pitchFamily="49" charset="-122"/>
                <a:ea typeface="黑体" pitchFamily="49" charset="-122"/>
              </a:rPr>
            </a:br>
            <a:r>
              <a:rPr lang="zh-CN" altLang="en-US" dirty="0">
                <a:latin typeface="黑体" pitchFamily="49" charset="-122"/>
                <a:ea typeface="黑体" pitchFamily="49" charset="-122"/>
              </a:rPr>
              <a:t>探索中国社会主义建设道路的理论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贡献  </a:t>
            </a:r>
            <a:r>
              <a:rPr lang="zh-CN" altLang="en-US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两马阶（结）党 政经文军</a:t>
            </a:r>
            <a:endParaRPr lang="en-US" altLang="zh-CN" dirty="0" smtClean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600"/>
              </a:spcBef>
            </a:pPr>
            <a:endParaRPr lang="en-US" altLang="zh-CN" dirty="0">
              <a:solidFill>
                <a:schemeClr val="bg1">
                  <a:lumMod val="95000"/>
                </a:schemeClr>
              </a:solidFill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600"/>
              </a:spcBef>
            </a:pPr>
            <a:r>
              <a:rPr lang="zh-CN" altLang="en-US" b="1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两</a:t>
            </a:r>
            <a:r>
              <a:rPr lang="zh-CN" altLang="en-US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zh-CN" altLang="en-US" b="1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社会主义</a:t>
            </a:r>
            <a:r>
              <a:rPr lang="zh-CN" altLang="en-US" b="1" dirty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现代化建设“两步走”</a:t>
            </a:r>
            <a:r>
              <a:rPr lang="zh-CN" altLang="en-US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：</a:t>
            </a:r>
            <a:endParaRPr lang="en-US" altLang="zh-CN" dirty="0" smtClean="0">
              <a:solidFill>
                <a:schemeClr val="bg2"/>
              </a:solidFill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600"/>
              </a:spcBef>
            </a:pPr>
            <a:r>
              <a:rPr lang="zh-CN" altLang="en-US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    第一</a:t>
            </a:r>
            <a:r>
              <a:rPr lang="zh-CN" altLang="en-US" dirty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步，建成一个独立的比较完整的工业体系和国民经济体系</a:t>
            </a:r>
            <a:r>
              <a:rPr lang="zh-CN" altLang="en-US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；</a:t>
            </a:r>
            <a:endParaRPr lang="en-US" altLang="zh-CN" dirty="0" smtClean="0">
              <a:solidFill>
                <a:schemeClr val="bg2"/>
              </a:solidFill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600"/>
              </a:spcBef>
            </a:pPr>
            <a:r>
              <a:rPr lang="zh-CN" altLang="en-US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    第二</a:t>
            </a:r>
            <a:r>
              <a:rPr lang="zh-CN" altLang="en-US" dirty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步，全面实现农业、工业、国防和科学技术的</a:t>
            </a:r>
            <a:r>
              <a:rPr lang="zh-CN" altLang="en-US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现代化。</a:t>
            </a:r>
            <a:endParaRPr lang="en-US" altLang="zh-CN" dirty="0" smtClean="0">
              <a:solidFill>
                <a:schemeClr val="bg2"/>
              </a:solidFill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600"/>
              </a:spcBef>
            </a:pPr>
            <a:r>
              <a:rPr lang="zh-CN" altLang="en-US" b="1" dirty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马</a:t>
            </a:r>
            <a:r>
              <a:rPr lang="zh-CN" altLang="en-US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zh-CN" altLang="en-US" b="1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马克思主义</a:t>
            </a:r>
            <a:r>
              <a:rPr lang="zh-CN" altLang="en-US" b="1" dirty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与中国实际“第二次结合</a:t>
            </a:r>
            <a:r>
              <a:rPr lang="zh-CN" altLang="en-US" b="1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”</a:t>
            </a:r>
            <a:r>
              <a:rPr lang="zh-CN" altLang="en-US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。</a:t>
            </a:r>
            <a:endParaRPr lang="en-US" altLang="zh-CN" dirty="0">
              <a:solidFill>
                <a:schemeClr val="bg2"/>
              </a:solidFill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600"/>
              </a:spcBef>
            </a:pP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阶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：</a:t>
            </a:r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社会主义</a:t>
            </a: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发展</a:t>
            </a:r>
            <a:r>
              <a:rPr lang="zh-CN" altLang="en-US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阶段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：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600"/>
              </a:spcBef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    第一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阶段是不发达的社会主义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，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600"/>
              </a:spcBef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    第二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阶段是比较发达的社会主义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。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600"/>
              </a:spcBef>
            </a:pPr>
            <a:r>
              <a:rPr lang="zh-CN" altLang="en-US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党：加强共产党自身建设</a:t>
            </a:r>
            <a:r>
              <a:rPr lang="zh-CN" altLang="en-US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zh-CN" altLang="en-US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共产党员务必</a:t>
            </a:r>
            <a:r>
              <a:rPr lang="zh-CN" altLang="en-US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继续地保持谦虚、谨慎、不骄、不躁的作风，继续地保持艰苦奋斗的作风。</a:t>
            </a:r>
          </a:p>
        </p:txBody>
      </p:sp>
      <p:pic>
        <p:nvPicPr>
          <p:cNvPr id="2050" name="Picture 2" descr="C:\Users\User\Documents\263EM\chuzi@sunlands.com\history\user\image\392ec2ab-2019-4ccf-8d21-3d0d42fddef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952" y="1290971"/>
            <a:ext cx="1807944" cy="55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 4"/>
          <p:cNvGrpSpPr/>
          <p:nvPr/>
        </p:nvGrpSpPr>
        <p:grpSpPr>
          <a:xfrm>
            <a:off x="6757060" y="4131"/>
            <a:ext cx="5434940" cy="1483659"/>
            <a:chOff x="5275246" y="0"/>
            <a:chExt cx="6916754" cy="2118893"/>
          </a:xfrm>
        </p:grpSpPr>
        <p:sp>
          <p:nvSpPr>
            <p:cNvPr id="6" name="圆角矩形 5"/>
            <p:cNvSpPr/>
            <p:nvPr/>
          </p:nvSpPr>
          <p:spPr>
            <a:xfrm>
              <a:off x="5275246" y="553985"/>
              <a:ext cx="3651896" cy="101513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第三节：</a:t>
              </a:r>
            </a:p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Palatino Linotype" panose="02040502050505030304" pitchFamily="18" charset="0"/>
                </a:rPr>
                <a:t>建设的成就探索的成果</a:t>
              </a:r>
            </a:p>
          </p:txBody>
        </p:sp>
        <p:sp>
          <p:nvSpPr>
            <p:cNvPr id="7" name="左大括号 6"/>
            <p:cNvSpPr/>
            <p:nvPr/>
          </p:nvSpPr>
          <p:spPr>
            <a:xfrm>
              <a:off x="8942151" y="2414"/>
              <a:ext cx="235213" cy="2116479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9115579" y="0"/>
              <a:ext cx="3064064" cy="93666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新中国社会主义建设取得的成就</a:t>
              </a: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9127936" y="1160383"/>
              <a:ext cx="3064064" cy="958510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毛泽东等老一代革命家探索中国社会主义建设道路的理论贡献</a:t>
              </a:r>
              <a:endPara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435781" y="29320"/>
            <a:ext cx="71470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9.3.2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毛泽东等老一代革命家探索中国社会主义建设道路的理论贡献</a:t>
            </a:r>
          </a:p>
        </p:txBody>
      </p:sp>
    </p:spTree>
    <p:extLst>
      <p:ext uri="{BB962C8B-B14F-4D97-AF65-F5344CB8AC3E}">
        <p14:creationId xmlns:p14="http://schemas.microsoft.com/office/powerpoint/2010/main" val="101416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8597" y="458024"/>
            <a:ext cx="10192076" cy="5440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第三节 建设的成就 探索的成果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6185" y="1384810"/>
            <a:ext cx="11706329" cy="4858363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600"/>
              </a:spcBef>
            </a:pP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毛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泽东等老一代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革命家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/>
            </a:r>
            <a:br>
              <a:rPr lang="zh-CN" altLang="en-US" sz="2000" dirty="0">
                <a:latin typeface="黑体" pitchFamily="49" charset="-122"/>
                <a:ea typeface="黑体" pitchFamily="49" charset="-122"/>
              </a:rPr>
            </a:br>
            <a:r>
              <a:rPr lang="zh-CN" altLang="en-US" dirty="0">
                <a:latin typeface="黑体" pitchFamily="49" charset="-122"/>
                <a:ea typeface="黑体" pitchFamily="49" charset="-122"/>
              </a:rPr>
              <a:t>探索中国社会主义建设道路的理论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贡献  </a:t>
            </a:r>
            <a:r>
              <a:rPr lang="zh-CN" altLang="en-US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两马阶（结）党 政经文军</a:t>
            </a:r>
            <a:endParaRPr lang="en-US" altLang="zh-CN" dirty="0" smtClean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600"/>
              </a:spcBef>
            </a:pPr>
            <a:endParaRPr lang="en-US" altLang="zh-CN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600"/>
              </a:spcBef>
            </a:pPr>
            <a:r>
              <a:rPr lang="zh-CN" altLang="en-US" b="1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两</a:t>
            </a:r>
            <a:r>
              <a:rPr lang="zh-CN" altLang="en-US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zh-CN" altLang="en-US" b="1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社会主义</a:t>
            </a:r>
            <a:r>
              <a:rPr lang="zh-CN" altLang="en-US" b="1" dirty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现代化建设“两步走”</a:t>
            </a:r>
            <a:r>
              <a:rPr lang="zh-CN" altLang="en-US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：</a:t>
            </a:r>
            <a:endParaRPr lang="en-US" altLang="zh-CN" dirty="0" smtClean="0">
              <a:solidFill>
                <a:schemeClr val="bg2"/>
              </a:solidFill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600"/>
              </a:spcBef>
            </a:pPr>
            <a:r>
              <a:rPr lang="zh-CN" altLang="en-US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    第一</a:t>
            </a:r>
            <a:r>
              <a:rPr lang="zh-CN" altLang="en-US" dirty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步，建成一个独立的比较完整的工业体系和国民经济体系</a:t>
            </a:r>
            <a:r>
              <a:rPr lang="zh-CN" altLang="en-US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；</a:t>
            </a:r>
            <a:endParaRPr lang="en-US" altLang="zh-CN" dirty="0" smtClean="0">
              <a:solidFill>
                <a:schemeClr val="bg2"/>
              </a:solidFill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600"/>
              </a:spcBef>
            </a:pPr>
            <a:r>
              <a:rPr lang="zh-CN" altLang="en-US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    第二</a:t>
            </a:r>
            <a:r>
              <a:rPr lang="zh-CN" altLang="en-US" dirty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步，全面实现农业、工业、国防和科学技术的</a:t>
            </a:r>
            <a:r>
              <a:rPr lang="zh-CN" altLang="en-US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现代化。</a:t>
            </a:r>
            <a:endParaRPr lang="en-US" altLang="zh-CN" dirty="0" smtClean="0">
              <a:solidFill>
                <a:schemeClr val="bg2"/>
              </a:solidFill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600"/>
              </a:spcBef>
            </a:pPr>
            <a:r>
              <a:rPr lang="zh-CN" altLang="en-US" b="1" dirty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马</a:t>
            </a:r>
            <a:r>
              <a:rPr lang="zh-CN" altLang="en-US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zh-CN" altLang="en-US" b="1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马克思主义</a:t>
            </a:r>
            <a:r>
              <a:rPr lang="zh-CN" altLang="en-US" b="1" dirty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与中国实际“第二次结合</a:t>
            </a:r>
            <a:r>
              <a:rPr lang="zh-CN" altLang="en-US" b="1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”</a:t>
            </a:r>
            <a:r>
              <a:rPr lang="zh-CN" altLang="en-US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。</a:t>
            </a:r>
            <a:endParaRPr lang="en-US" altLang="zh-CN" dirty="0">
              <a:solidFill>
                <a:schemeClr val="bg2"/>
              </a:solidFill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600"/>
              </a:spcBef>
            </a:pPr>
            <a:r>
              <a:rPr lang="zh-CN" altLang="en-US" b="1" dirty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阶</a:t>
            </a:r>
            <a:r>
              <a:rPr lang="zh-CN" altLang="en-US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zh-CN" altLang="en-US" b="1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社会主义</a:t>
            </a:r>
            <a:r>
              <a:rPr lang="zh-CN" altLang="en-US" b="1" dirty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发展阶段</a:t>
            </a:r>
            <a:r>
              <a:rPr lang="zh-CN" altLang="en-US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：</a:t>
            </a:r>
            <a:endParaRPr lang="en-US" altLang="zh-CN" dirty="0" smtClean="0">
              <a:solidFill>
                <a:schemeClr val="bg2"/>
              </a:solidFill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600"/>
              </a:spcBef>
            </a:pPr>
            <a:r>
              <a:rPr lang="zh-CN" altLang="en-US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    第一</a:t>
            </a:r>
            <a:r>
              <a:rPr lang="zh-CN" altLang="en-US" dirty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阶段是不发达的社会主义</a:t>
            </a:r>
            <a:r>
              <a:rPr lang="zh-CN" altLang="en-US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，</a:t>
            </a:r>
            <a:endParaRPr lang="en-US" altLang="zh-CN" dirty="0" smtClean="0">
              <a:solidFill>
                <a:schemeClr val="bg2"/>
              </a:solidFill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600"/>
              </a:spcBef>
            </a:pPr>
            <a:r>
              <a:rPr lang="zh-CN" altLang="en-US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    第二</a:t>
            </a:r>
            <a:r>
              <a:rPr lang="zh-CN" altLang="en-US" dirty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阶段是比较发达的社会主义</a:t>
            </a:r>
            <a:r>
              <a:rPr lang="zh-CN" altLang="en-US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。</a:t>
            </a:r>
            <a:endParaRPr lang="en-US" altLang="zh-CN" dirty="0" smtClean="0">
              <a:solidFill>
                <a:schemeClr val="bg2"/>
              </a:solidFill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600"/>
              </a:spcBef>
            </a:pP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党：加强</a:t>
            </a:r>
            <a:r>
              <a:rPr lang="zh-CN" altLang="en-US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共产党自身建设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：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共产党员务必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继续地保持谦虚、谨慎、不骄、不躁的作风，继续地保持艰苦奋斗的作风。</a:t>
            </a:r>
          </a:p>
        </p:txBody>
      </p:sp>
      <p:pic>
        <p:nvPicPr>
          <p:cNvPr id="2050" name="Picture 2" descr="C:\Users\User\Documents\263EM\chuzi@sunlands.com\history\user\image\392ec2ab-2019-4ccf-8d21-3d0d42fddef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952" y="1290971"/>
            <a:ext cx="1807944" cy="55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 4"/>
          <p:cNvGrpSpPr/>
          <p:nvPr/>
        </p:nvGrpSpPr>
        <p:grpSpPr>
          <a:xfrm>
            <a:off x="6757060" y="4131"/>
            <a:ext cx="5434940" cy="1483659"/>
            <a:chOff x="5275246" y="0"/>
            <a:chExt cx="6916754" cy="2118893"/>
          </a:xfrm>
        </p:grpSpPr>
        <p:sp>
          <p:nvSpPr>
            <p:cNvPr id="6" name="圆角矩形 5"/>
            <p:cNvSpPr/>
            <p:nvPr/>
          </p:nvSpPr>
          <p:spPr>
            <a:xfrm>
              <a:off x="5275246" y="553985"/>
              <a:ext cx="3651896" cy="101513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第三节：</a:t>
              </a:r>
            </a:p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Palatino Linotype" panose="02040502050505030304" pitchFamily="18" charset="0"/>
                </a:rPr>
                <a:t>建设的成就探索的成果</a:t>
              </a:r>
            </a:p>
          </p:txBody>
        </p:sp>
        <p:sp>
          <p:nvSpPr>
            <p:cNvPr id="7" name="左大括号 6"/>
            <p:cNvSpPr/>
            <p:nvPr/>
          </p:nvSpPr>
          <p:spPr>
            <a:xfrm>
              <a:off x="8942151" y="2414"/>
              <a:ext cx="235213" cy="2116479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9115579" y="0"/>
              <a:ext cx="3064064" cy="93666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新中国社会主义建设取得的成就</a:t>
              </a: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9127936" y="1160383"/>
              <a:ext cx="3064064" cy="958510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毛泽东等老一代革命家探索中国社会主义建设道路的理论贡献</a:t>
              </a:r>
              <a:endPara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435781" y="29320"/>
            <a:ext cx="71470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9.3.2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毛泽东等老一代革命家探索中国社会主义建设道路的理论贡献</a:t>
            </a:r>
          </a:p>
        </p:txBody>
      </p:sp>
    </p:spTree>
    <p:extLst>
      <p:ext uri="{BB962C8B-B14F-4D97-AF65-F5344CB8AC3E}">
        <p14:creationId xmlns:p14="http://schemas.microsoft.com/office/powerpoint/2010/main" val="194814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9962" y="479314"/>
            <a:ext cx="10192076" cy="5440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z="2000" dirty="0">
                <a:solidFill>
                  <a:schemeClr val="tx1"/>
                </a:solidFill>
              </a:rPr>
              <a:t>第二节 制定过渡时期总路线 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2778" y="1348470"/>
            <a:ext cx="10515600" cy="468657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过渡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时期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总路线的提出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0"/>
              </a:spcBef>
            </a:pP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0"/>
              </a:spcBef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0"/>
              </a:spcBef>
            </a:pP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第一个五年计划：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1953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开始，把</a:t>
            </a:r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重工业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作为建设的中心环节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0"/>
              </a:spcBef>
            </a:pP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0"/>
              </a:spcBef>
            </a:pP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过渡总路线：</a:t>
            </a:r>
            <a:r>
              <a:rPr lang="en-US" altLang="zh-CN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1953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正式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提出：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0"/>
              </a:spcBef>
            </a:pP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0"/>
              </a:spcBef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             一化：要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在一个相当时期内，逐步实现国家的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社会主义</a:t>
            </a:r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工业化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0"/>
              </a:spcBef>
            </a:pP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0"/>
              </a:spcBef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             三改：并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逐步实现国家对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农业、手工业和对资本主义工商业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的社会主义改造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0"/>
              </a:spcBef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                    （ 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一化三改；一体两翼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Picture 2" descr="C:\Users\User\Documents\263EM\chuzi@sunlands.com\history\user\image\0a2b8d88-43cd-46c8-836a-beea4a59c9d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065" y="1348470"/>
            <a:ext cx="1386222" cy="44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040" y="-2590"/>
            <a:ext cx="5583960" cy="11777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093" y="1348470"/>
            <a:ext cx="3747945" cy="245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53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8597" y="458024"/>
            <a:ext cx="10192076" cy="5440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第三节 建设的成就 探索的成果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6185" y="1384810"/>
            <a:ext cx="11706329" cy="4858363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600"/>
              </a:spcBef>
            </a:pP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毛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泽东等老一代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革命家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/>
            </a:r>
            <a:br>
              <a:rPr lang="zh-CN" altLang="en-US" sz="2000" dirty="0">
                <a:latin typeface="黑体" pitchFamily="49" charset="-122"/>
                <a:ea typeface="黑体" pitchFamily="49" charset="-122"/>
              </a:rPr>
            </a:br>
            <a:r>
              <a:rPr lang="zh-CN" altLang="en-US" dirty="0">
                <a:latin typeface="黑体" pitchFamily="49" charset="-122"/>
                <a:ea typeface="黑体" pitchFamily="49" charset="-122"/>
              </a:rPr>
              <a:t>探索中国社会主义建设道路的理论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贡献  </a:t>
            </a:r>
            <a:r>
              <a:rPr lang="zh-CN" altLang="en-US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两马阶（结）党 政经文军</a:t>
            </a:r>
            <a:endParaRPr lang="en-US" altLang="zh-CN" dirty="0" smtClean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600"/>
              </a:spcBef>
            </a:pPr>
            <a:endParaRPr lang="en-US" altLang="zh-CN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600"/>
              </a:spcBef>
            </a:pPr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两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：</a:t>
            </a:r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社会主义</a:t>
            </a: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现代化建设</a:t>
            </a:r>
            <a:r>
              <a:rPr lang="zh-CN" altLang="en-US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“两步走”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：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600"/>
              </a:spcBef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    第一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步，建成一个独立的比较完整的工业体系和国民经济体系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；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600"/>
              </a:spcBef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    第二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步，全面实现农业、工业、国防和科学技术的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现代化。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600"/>
              </a:spcBef>
            </a:pP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马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：</a:t>
            </a:r>
            <a:r>
              <a:rPr lang="zh-CN" altLang="en-US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马克思主义</a:t>
            </a:r>
            <a:r>
              <a:rPr lang="zh-CN" altLang="en-US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与中国实际</a:t>
            </a: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“第二次结合</a:t>
            </a:r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”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。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600"/>
              </a:spcBef>
            </a:pP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阶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：</a:t>
            </a:r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社会主义</a:t>
            </a: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发展</a:t>
            </a:r>
            <a:r>
              <a:rPr lang="zh-CN" altLang="en-US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阶段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：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600"/>
              </a:spcBef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    第一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阶段是不发达的社会主义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，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600"/>
              </a:spcBef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    第二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阶段是比较发达的社会主义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。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600"/>
              </a:spcBef>
            </a:pP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党：加强</a:t>
            </a:r>
            <a:r>
              <a:rPr lang="zh-CN" altLang="en-US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共产党自身建设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：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共产党员务必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继续地保持谦虚、谨慎、不骄、不躁的作风，继续地保持艰苦奋斗的作风。</a:t>
            </a:r>
          </a:p>
        </p:txBody>
      </p:sp>
      <p:pic>
        <p:nvPicPr>
          <p:cNvPr id="2050" name="Picture 2" descr="C:\Users\User\Documents\263EM\chuzi@sunlands.com\history\user\image\392ec2ab-2019-4ccf-8d21-3d0d42fddef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952" y="1290971"/>
            <a:ext cx="1807944" cy="55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 4"/>
          <p:cNvGrpSpPr/>
          <p:nvPr/>
        </p:nvGrpSpPr>
        <p:grpSpPr>
          <a:xfrm>
            <a:off x="6757060" y="4131"/>
            <a:ext cx="5434940" cy="1483659"/>
            <a:chOff x="5275246" y="0"/>
            <a:chExt cx="6916754" cy="2118893"/>
          </a:xfrm>
        </p:grpSpPr>
        <p:sp>
          <p:nvSpPr>
            <p:cNvPr id="6" name="圆角矩形 5"/>
            <p:cNvSpPr/>
            <p:nvPr/>
          </p:nvSpPr>
          <p:spPr>
            <a:xfrm>
              <a:off x="5275246" y="553985"/>
              <a:ext cx="3651896" cy="101513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第三节：</a:t>
              </a:r>
            </a:p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Palatino Linotype" panose="02040502050505030304" pitchFamily="18" charset="0"/>
                </a:rPr>
                <a:t>建设的成就探索的成果</a:t>
              </a:r>
            </a:p>
          </p:txBody>
        </p:sp>
        <p:sp>
          <p:nvSpPr>
            <p:cNvPr id="7" name="左大括号 6"/>
            <p:cNvSpPr/>
            <p:nvPr/>
          </p:nvSpPr>
          <p:spPr>
            <a:xfrm>
              <a:off x="8942151" y="2414"/>
              <a:ext cx="235213" cy="2116479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9115579" y="0"/>
              <a:ext cx="3064064" cy="93666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新中国社会主义建设取得的成就</a:t>
              </a: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9127936" y="1160383"/>
              <a:ext cx="3064064" cy="958510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毛泽东等老一代革命家探索中国社会主义建设道路的理论贡献</a:t>
              </a:r>
              <a:endPara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435781" y="29320"/>
            <a:ext cx="71470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9.3.2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毛泽东等老一代革命家探索中国社会主义建设道路的理论贡献</a:t>
            </a:r>
          </a:p>
        </p:txBody>
      </p:sp>
    </p:spTree>
    <p:extLst>
      <p:ext uri="{BB962C8B-B14F-4D97-AF65-F5344CB8AC3E}">
        <p14:creationId xmlns:p14="http://schemas.microsoft.com/office/powerpoint/2010/main" val="197574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9210" y="445403"/>
            <a:ext cx="10192076" cy="5440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第三节 建设的成就 探索的成果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5561" y="1811088"/>
            <a:ext cx="11615057" cy="4280954"/>
          </a:xfrm>
        </p:spPr>
        <p:txBody>
          <a:bodyPr>
            <a:normAutofit lnSpcReduction="10000"/>
          </a:bodyPr>
          <a:lstStyle/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zh-CN" altLang="en-US" sz="1700" b="1" dirty="0">
                <a:latin typeface="黑体" pitchFamily="49" charset="-122"/>
                <a:ea typeface="黑体" pitchFamily="49" charset="-122"/>
              </a:rPr>
              <a:t>政：</a:t>
            </a:r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社会主义</a:t>
            </a: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民主</a:t>
            </a:r>
            <a:r>
              <a:rPr lang="zh-CN" altLang="en-US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政治</a:t>
            </a: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建设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：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       要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把正确处理人民内部矛盾作为国家政治生活的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主题；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       处理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好中国共产党同各民主党派的关系，坚持长期共存、互相监督的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方针。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40000"/>
              </a:lnSpc>
              <a:spcBef>
                <a:spcPts val="0"/>
              </a:spcBef>
            </a:pPr>
            <a:endParaRPr lang="zh-CN" altLang="en-US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zh-CN" altLang="en-US" sz="17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经：</a:t>
            </a:r>
            <a:r>
              <a:rPr lang="zh-CN" altLang="en-US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社会主义</a:t>
            </a:r>
            <a:r>
              <a:rPr lang="zh-CN" altLang="en-US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经济建设</a:t>
            </a:r>
            <a:r>
              <a:rPr lang="zh-CN" altLang="en-US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：</a:t>
            </a:r>
            <a:endParaRPr lang="en-US" altLang="zh-CN" dirty="0" smtClean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       在</a:t>
            </a:r>
            <a:r>
              <a:rPr lang="zh-CN" altLang="en-US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优先发展重工业的条件下，坚持工业和农业并举、重工业和轻工业并举、中央工业和地方工业</a:t>
            </a:r>
            <a:r>
              <a:rPr lang="zh-CN" altLang="en-US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并举等</a:t>
            </a:r>
            <a:r>
              <a:rPr lang="zh-CN" altLang="en-US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“两条腿”走路的</a:t>
            </a:r>
            <a:r>
              <a:rPr lang="zh-CN" altLang="en-US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方针。</a:t>
            </a:r>
            <a:endParaRPr lang="en-US" altLang="zh-CN" dirty="0" smtClean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40000"/>
              </a:lnSpc>
              <a:spcBef>
                <a:spcPts val="0"/>
              </a:spcBef>
            </a:pPr>
            <a:endParaRPr lang="en-US" altLang="zh-CN" dirty="0" smtClean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zh-CN" altLang="en-US" sz="17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文：</a:t>
            </a:r>
            <a:r>
              <a:rPr lang="zh-CN" altLang="en-US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社会主义</a:t>
            </a:r>
            <a:r>
              <a:rPr lang="zh-CN" altLang="en-US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文化建设</a:t>
            </a:r>
            <a:r>
              <a:rPr lang="zh-CN" altLang="en-US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：“百花齐放，</a:t>
            </a:r>
            <a:r>
              <a:rPr lang="zh-CN" altLang="en-US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百家争鸣”。</a:t>
            </a:r>
            <a:endParaRPr lang="en-US" altLang="zh-CN" dirty="0" smtClean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40000"/>
              </a:lnSpc>
              <a:spcBef>
                <a:spcPts val="0"/>
              </a:spcBef>
            </a:pPr>
            <a:endParaRPr lang="zh-CN" altLang="en-US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zh-CN" altLang="en-US" sz="17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军：</a:t>
            </a:r>
            <a:r>
              <a:rPr lang="zh-CN" altLang="en-US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国防</a:t>
            </a:r>
            <a:r>
              <a:rPr lang="zh-CN" altLang="en-US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建设和军队建设</a:t>
            </a:r>
            <a:r>
              <a:rPr lang="zh-CN" altLang="en-US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：建设</a:t>
            </a:r>
            <a:r>
              <a:rPr lang="zh-CN" altLang="en-US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现代化正规化国防军和发展现代化国防</a:t>
            </a:r>
            <a:r>
              <a:rPr lang="zh-CN" altLang="en-US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技术。</a:t>
            </a:r>
            <a:endParaRPr lang="zh-CN" altLang="en-US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5" name="组 4"/>
          <p:cNvGrpSpPr/>
          <p:nvPr/>
        </p:nvGrpSpPr>
        <p:grpSpPr>
          <a:xfrm>
            <a:off x="6757060" y="4131"/>
            <a:ext cx="5434940" cy="1483659"/>
            <a:chOff x="5275246" y="0"/>
            <a:chExt cx="6916754" cy="2118893"/>
          </a:xfrm>
        </p:grpSpPr>
        <p:sp>
          <p:nvSpPr>
            <p:cNvPr id="6" name="圆角矩形 5"/>
            <p:cNvSpPr/>
            <p:nvPr/>
          </p:nvSpPr>
          <p:spPr>
            <a:xfrm>
              <a:off x="5275246" y="553985"/>
              <a:ext cx="3651896" cy="101513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第三节：</a:t>
              </a:r>
            </a:p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Palatino Linotype" panose="02040502050505030304" pitchFamily="18" charset="0"/>
                </a:rPr>
                <a:t>建设的成就探索的成果</a:t>
              </a:r>
            </a:p>
          </p:txBody>
        </p:sp>
        <p:sp>
          <p:nvSpPr>
            <p:cNvPr id="7" name="左大括号 6"/>
            <p:cNvSpPr/>
            <p:nvPr/>
          </p:nvSpPr>
          <p:spPr>
            <a:xfrm>
              <a:off x="8942151" y="2414"/>
              <a:ext cx="235213" cy="2116479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9115579" y="0"/>
              <a:ext cx="3064064" cy="93666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新中国社会主义建设取得的成就</a:t>
              </a: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9127936" y="1160383"/>
              <a:ext cx="3064064" cy="958510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毛泽东等老一代革命家探索中国社会主义建设道路的理论贡献</a:t>
              </a:r>
              <a:endPara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435781" y="29320"/>
            <a:ext cx="71470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9.3.2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毛泽东等老一代革命家探索中国社会主义建设道路的理论贡献</a:t>
            </a:r>
          </a:p>
        </p:txBody>
      </p:sp>
    </p:spTree>
    <p:extLst>
      <p:ext uri="{BB962C8B-B14F-4D97-AF65-F5344CB8AC3E}">
        <p14:creationId xmlns:p14="http://schemas.microsoft.com/office/powerpoint/2010/main" val="113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9210" y="445403"/>
            <a:ext cx="10192076" cy="5440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第三节 建设的成就 探索的成果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5561" y="1811088"/>
            <a:ext cx="11615057" cy="4280954"/>
          </a:xfrm>
        </p:spPr>
        <p:txBody>
          <a:bodyPr>
            <a:normAutofit lnSpcReduction="10000"/>
          </a:bodyPr>
          <a:lstStyle/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zh-CN" altLang="en-US" sz="1700" b="1" dirty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政：</a:t>
            </a:r>
            <a:r>
              <a:rPr lang="zh-CN" altLang="en-US" b="1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社会主义</a:t>
            </a:r>
            <a:r>
              <a:rPr lang="zh-CN" altLang="en-US" b="1" dirty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民主政治建设</a:t>
            </a:r>
            <a:r>
              <a:rPr lang="zh-CN" altLang="en-US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：</a:t>
            </a:r>
            <a:endParaRPr lang="en-US" altLang="zh-CN" dirty="0" smtClean="0">
              <a:solidFill>
                <a:schemeClr val="bg2"/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       要</a:t>
            </a:r>
            <a:r>
              <a:rPr lang="zh-CN" altLang="en-US" dirty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把正确处理人民内部矛盾作为国家政治生活的</a:t>
            </a:r>
            <a:r>
              <a:rPr lang="zh-CN" altLang="en-US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主题；</a:t>
            </a:r>
            <a:endParaRPr lang="en-US" altLang="zh-CN" dirty="0" smtClean="0">
              <a:solidFill>
                <a:schemeClr val="bg2"/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       处理</a:t>
            </a:r>
            <a:r>
              <a:rPr lang="zh-CN" altLang="en-US" dirty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好中国共产党同各民主党派的关系，坚持长期共存、互相监督的</a:t>
            </a:r>
            <a:r>
              <a:rPr lang="zh-CN" altLang="en-US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方针。</a:t>
            </a:r>
            <a:endParaRPr lang="en-US" altLang="zh-CN" dirty="0" smtClean="0">
              <a:solidFill>
                <a:schemeClr val="bg2"/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40000"/>
              </a:lnSpc>
              <a:spcBef>
                <a:spcPts val="0"/>
              </a:spcBef>
            </a:pPr>
            <a:endParaRPr lang="zh-CN" altLang="en-US" dirty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zh-CN" altLang="en-US" sz="1700" b="1" dirty="0">
                <a:latin typeface="黑体" pitchFamily="49" charset="-122"/>
                <a:ea typeface="黑体" pitchFamily="49" charset="-122"/>
              </a:rPr>
              <a:t>经：</a:t>
            </a:r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社会主义</a:t>
            </a:r>
            <a:r>
              <a:rPr lang="zh-CN" altLang="en-US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经济</a:t>
            </a: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建设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：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       在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优先发展重工业的条件下，坚持工业和农业并举、重工业和轻工业并举、中央工业和地方工业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并举等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“两条腿”走路的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方针。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40000"/>
              </a:lnSpc>
              <a:spcBef>
                <a:spcPts val="0"/>
              </a:spcBef>
            </a:pP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zh-CN" altLang="en-US" sz="17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文：</a:t>
            </a:r>
            <a:r>
              <a:rPr lang="zh-CN" altLang="en-US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社会主义</a:t>
            </a:r>
            <a:r>
              <a:rPr lang="zh-CN" altLang="en-US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文化建设</a:t>
            </a:r>
            <a:r>
              <a:rPr lang="zh-CN" altLang="en-US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：“百花齐放，</a:t>
            </a:r>
            <a:r>
              <a:rPr lang="zh-CN" altLang="en-US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百家争鸣”。</a:t>
            </a:r>
            <a:endParaRPr lang="en-US" altLang="zh-CN" dirty="0" smtClean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40000"/>
              </a:lnSpc>
              <a:spcBef>
                <a:spcPts val="0"/>
              </a:spcBef>
            </a:pPr>
            <a:endParaRPr lang="zh-CN" altLang="en-US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zh-CN" altLang="en-US" sz="17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军：</a:t>
            </a:r>
            <a:r>
              <a:rPr lang="zh-CN" altLang="en-US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国防</a:t>
            </a:r>
            <a:r>
              <a:rPr lang="zh-CN" altLang="en-US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建设和军队建设</a:t>
            </a:r>
            <a:r>
              <a:rPr lang="zh-CN" altLang="en-US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：建设</a:t>
            </a:r>
            <a:r>
              <a:rPr lang="zh-CN" altLang="en-US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现代化正规化国防军和发展现代化国防</a:t>
            </a:r>
            <a:r>
              <a:rPr lang="zh-CN" altLang="en-US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技术。</a:t>
            </a:r>
            <a:endParaRPr lang="zh-CN" altLang="en-US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5" name="组 4"/>
          <p:cNvGrpSpPr/>
          <p:nvPr/>
        </p:nvGrpSpPr>
        <p:grpSpPr>
          <a:xfrm>
            <a:off x="6757060" y="4131"/>
            <a:ext cx="5434940" cy="1483659"/>
            <a:chOff x="5275246" y="0"/>
            <a:chExt cx="6916754" cy="2118893"/>
          </a:xfrm>
        </p:grpSpPr>
        <p:sp>
          <p:nvSpPr>
            <p:cNvPr id="6" name="圆角矩形 5"/>
            <p:cNvSpPr/>
            <p:nvPr/>
          </p:nvSpPr>
          <p:spPr>
            <a:xfrm>
              <a:off x="5275246" y="553985"/>
              <a:ext cx="3651896" cy="101513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第三节：</a:t>
              </a:r>
            </a:p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Palatino Linotype" panose="02040502050505030304" pitchFamily="18" charset="0"/>
                </a:rPr>
                <a:t>建设的成就探索的成果</a:t>
              </a:r>
            </a:p>
          </p:txBody>
        </p:sp>
        <p:sp>
          <p:nvSpPr>
            <p:cNvPr id="7" name="左大括号 6"/>
            <p:cNvSpPr/>
            <p:nvPr/>
          </p:nvSpPr>
          <p:spPr>
            <a:xfrm>
              <a:off x="8942151" y="2414"/>
              <a:ext cx="235213" cy="2116479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9115579" y="0"/>
              <a:ext cx="3064064" cy="93666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新中国社会主义建设取得的成就</a:t>
              </a: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9127936" y="1160383"/>
              <a:ext cx="3064064" cy="958510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毛泽东等老一代革命家探索中国社会主义建设道路的理论贡献</a:t>
              </a:r>
              <a:endPara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435781" y="29320"/>
            <a:ext cx="71470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9.3.2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毛泽东等老一代革命家探索中国社会主义建设道路的理论贡献</a:t>
            </a:r>
          </a:p>
        </p:txBody>
      </p:sp>
    </p:spTree>
    <p:extLst>
      <p:ext uri="{BB962C8B-B14F-4D97-AF65-F5344CB8AC3E}">
        <p14:creationId xmlns:p14="http://schemas.microsoft.com/office/powerpoint/2010/main" val="130932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9210" y="445403"/>
            <a:ext cx="10192076" cy="5440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第三节 建设的成就 探索的成果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5561" y="1811088"/>
            <a:ext cx="11615057" cy="4280954"/>
          </a:xfrm>
        </p:spPr>
        <p:txBody>
          <a:bodyPr>
            <a:normAutofit lnSpcReduction="10000"/>
          </a:bodyPr>
          <a:lstStyle/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zh-CN" altLang="en-US" sz="1700" b="1" dirty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政：</a:t>
            </a:r>
            <a:r>
              <a:rPr lang="zh-CN" altLang="en-US" b="1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社会主义</a:t>
            </a:r>
            <a:r>
              <a:rPr lang="zh-CN" altLang="en-US" b="1" dirty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民主政治建设</a:t>
            </a:r>
            <a:r>
              <a:rPr lang="zh-CN" altLang="en-US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：</a:t>
            </a:r>
            <a:endParaRPr lang="en-US" altLang="zh-CN" dirty="0" smtClean="0">
              <a:solidFill>
                <a:schemeClr val="bg2"/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       要</a:t>
            </a:r>
            <a:r>
              <a:rPr lang="zh-CN" altLang="en-US" dirty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把正确处理人民内部矛盾作为国家政治生活的</a:t>
            </a:r>
            <a:r>
              <a:rPr lang="zh-CN" altLang="en-US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主题；</a:t>
            </a:r>
            <a:endParaRPr lang="en-US" altLang="zh-CN" dirty="0" smtClean="0">
              <a:solidFill>
                <a:schemeClr val="bg2"/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       处理</a:t>
            </a:r>
            <a:r>
              <a:rPr lang="zh-CN" altLang="en-US" dirty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好中国共产党同各民主党派的关系，坚持长期共存、互相监督的</a:t>
            </a:r>
            <a:r>
              <a:rPr lang="zh-CN" altLang="en-US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方针。</a:t>
            </a:r>
            <a:endParaRPr lang="en-US" altLang="zh-CN" dirty="0" smtClean="0">
              <a:solidFill>
                <a:schemeClr val="bg2"/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40000"/>
              </a:lnSpc>
              <a:spcBef>
                <a:spcPts val="0"/>
              </a:spcBef>
            </a:pPr>
            <a:endParaRPr lang="zh-CN" altLang="en-US" dirty="0">
              <a:solidFill>
                <a:schemeClr val="bg2"/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zh-CN" altLang="en-US" sz="1700" b="1" dirty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经：</a:t>
            </a:r>
            <a:r>
              <a:rPr lang="zh-CN" altLang="en-US" b="1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社会主义</a:t>
            </a:r>
            <a:r>
              <a:rPr lang="zh-CN" altLang="en-US" b="1" dirty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经济建设</a:t>
            </a:r>
            <a:r>
              <a:rPr lang="zh-CN" altLang="en-US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：</a:t>
            </a:r>
            <a:endParaRPr lang="en-US" altLang="zh-CN" dirty="0" smtClean="0">
              <a:solidFill>
                <a:schemeClr val="bg2"/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       在</a:t>
            </a:r>
            <a:r>
              <a:rPr lang="zh-CN" altLang="en-US" dirty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优先发展重工业的条件下，坚持工业和农业并举、重工业和轻工业并举、中央工业和地方工业</a:t>
            </a:r>
            <a:r>
              <a:rPr lang="zh-CN" altLang="en-US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并举等</a:t>
            </a:r>
            <a:r>
              <a:rPr lang="zh-CN" altLang="en-US" dirty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“两条腿”走路的</a:t>
            </a:r>
            <a:r>
              <a:rPr lang="zh-CN" altLang="en-US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方针。</a:t>
            </a:r>
            <a:endParaRPr lang="en-US" altLang="zh-CN" dirty="0" smtClean="0">
              <a:solidFill>
                <a:schemeClr val="bg2"/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40000"/>
              </a:lnSpc>
              <a:spcBef>
                <a:spcPts val="0"/>
              </a:spcBef>
            </a:pP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zh-CN" altLang="en-US" sz="1700" b="1" dirty="0">
                <a:latin typeface="黑体" pitchFamily="49" charset="-122"/>
                <a:ea typeface="黑体" pitchFamily="49" charset="-122"/>
              </a:rPr>
              <a:t>文：</a:t>
            </a:r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社会主义</a:t>
            </a:r>
            <a:r>
              <a:rPr lang="zh-CN" altLang="en-US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文化</a:t>
            </a: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建设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：“百花齐放，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百家争鸣”。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40000"/>
              </a:lnSpc>
              <a:spcBef>
                <a:spcPts val="0"/>
              </a:spcBef>
            </a:pPr>
            <a:endParaRPr lang="zh-CN" altLang="en-US" dirty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zh-CN" altLang="en-US" sz="17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军：</a:t>
            </a:r>
            <a:r>
              <a:rPr lang="zh-CN" altLang="en-US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国防</a:t>
            </a:r>
            <a:r>
              <a:rPr lang="zh-CN" altLang="en-US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建设和军队建设</a:t>
            </a:r>
            <a:r>
              <a:rPr lang="zh-CN" altLang="en-US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：建设</a:t>
            </a:r>
            <a:r>
              <a:rPr lang="zh-CN" altLang="en-US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现代化正规化国防军和发展现代化国防</a:t>
            </a:r>
            <a:r>
              <a:rPr lang="zh-CN" altLang="en-US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技术。</a:t>
            </a:r>
            <a:endParaRPr lang="zh-CN" altLang="en-US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5" name="组 4"/>
          <p:cNvGrpSpPr/>
          <p:nvPr/>
        </p:nvGrpSpPr>
        <p:grpSpPr>
          <a:xfrm>
            <a:off x="6757060" y="4131"/>
            <a:ext cx="5434940" cy="1483659"/>
            <a:chOff x="5275246" y="0"/>
            <a:chExt cx="6916754" cy="2118893"/>
          </a:xfrm>
        </p:grpSpPr>
        <p:sp>
          <p:nvSpPr>
            <p:cNvPr id="6" name="圆角矩形 5"/>
            <p:cNvSpPr/>
            <p:nvPr/>
          </p:nvSpPr>
          <p:spPr>
            <a:xfrm>
              <a:off x="5275246" y="553985"/>
              <a:ext cx="3651896" cy="101513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第三节：</a:t>
              </a:r>
            </a:p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Palatino Linotype" panose="02040502050505030304" pitchFamily="18" charset="0"/>
                </a:rPr>
                <a:t>建设的成就探索的成果</a:t>
              </a:r>
            </a:p>
          </p:txBody>
        </p:sp>
        <p:sp>
          <p:nvSpPr>
            <p:cNvPr id="7" name="左大括号 6"/>
            <p:cNvSpPr/>
            <p:nvPr/>
          </p:nvSpPr>
          <p:spPr>
            <a:xfrm>
              <a:off x="8942151" y="2414"/>
              <a:ext cx="235213" cy="2116479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9115579" y="0"/>
              <a:ext cx="3064064" cy="93666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新中国社会主义建设取得的成就</a:t>
              </a: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9127936" y="1160383"/>
              <a:ext cx="3064064" cy="958510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毛泽东等老一代革命家探索中国社会主义建设道路的理论贡献</a:t>
              </a:r>
              <a:endPara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435781" y="29320"/>
            <a:ext cx="71470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9.3.2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毛泽东等老一代革命家探索中国社会主义建设道路的理论贡献</a:t>
            </a:r>
          </a:p>
        </p:txBody>
      </p:sp>
    </p:spTree>
    <p:extLst>
      <p:ext uri="{BB962C8B-B14F-4D97-AF65-F5344CB8AC3E}">
        <p14:creationId xmlns:p14="http://schemas.microsoft.com/office/powerpoint/2010/main" val="123609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9210" y="445403"/>
            <a:ext cx="10192076" cy="5440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第三节 建设的成就 探索的成果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5561" y="1811088"/>
            <a:ext cx="11615057" cy="4280954"/>
          </a:xfrm>
        </p:spPr>
        <p:txBody>
          <a:bodyPr>
            <a:normAutofit lnSpcReduction="10000"/>
          </a:bodyPr>
          <a:lstStyle/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zh-CN" altLang="en-US" sz="1700" b="1" dirty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政：</a:t>
            </a:r>
            <a:r>
              <a:rPr lang="zh-CN" altLang="en-US" b="1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社会主义</a:t>
            </a:r>
            <a:r>
              <a:rPr lang="zh-CN" altLang="en-US" b="1" dirty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民主政治建设</a:t>
            </a:r>
            <a:r>
              <a:rPr lang="zh-CN" altLang="en-US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：</a:t>
            </a:r>
            <a:endParaRPr lang="en-US" altLang="zh-CN" dirty="0" smtClean="0">
              <a:solidFill>
                <a:schemeClr val="bg2"/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       要</a:t>
            </a:r>
            <a:r>
              <a:rPr lang="zh-CN" altLang="en-US" dirty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把正确处理人民内部矛盾作为国家政治生活的</a:t>
            </a:r>
            <a:r>
              <a:rPr lang="zh-CN" altLang="en-US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主题；</a:t>
            </a:r>
            <a:endParaRPr lang="en-US" altLang="zh-CN" dirty="0" smtClean="0">
              <a:solidFill>
                <a:schemeClr val="bg2"/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       处理</a:t>
            </a:r>
            <a:r>
              <a:rPr lang="zh-CN" altLang="en-US" dirty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好中国共产党同各民主党派的关系，坚持长期共存、互相监督的</a:t>
            </a:r>
            <a:r>
              <a:rPr lang="zh-CN" altLang="en-US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方针。</a:t>
            </a:r>
            <a:endParaRPr lang="en-US" altLang="zh-CN" dirty="0" smtClean="0">
              <a:solidFill>
                <a:schemeClr val="bg2"/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40000"/>
              </a:lnSpc>
              <a:spcBef>
                <a:spcPts val="0"/>
              </a:spcBef>
            </a:pPr>
            <a:endParaRPr lang="zh-CN" altLang="en-US" dirty="0">
              <a:solidFill>
                <a:schemeClr val="bg2"/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zh-CN" altLang="en-US" sz="1700" b="1" dirty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经：</a:t>
            </a:r>
            <a:r>
              <a:rPr lang="zh-CN" altLang="en-US" b="1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社会主义</a:t>
            </a:r>
            <a:r>
              <a:rPr lang="zh-CN" altLang="en-US" b="1" dirty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经济建设</a:t>
            </a:r>
            <a:r>
              <a:rPr lang="zh-CN" altLang="en-US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：</a:t>
            </a:r>
            <a:endParaRPr lang="en-US" altLang="zh-CN" dirty="0" smtClean="0">
              <a:solidFill>
                <a:schemeClr val="bg2"/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       在</a:t>
            </a:r>
            <a:r>
              <a:rPr lang="zh-CN" altLang="en-US" dirty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优先发展重工业的条件下，坚持工业和农业并举、重工业和轻工业并举、中央工业和地方工业</a:t>
            </a:r>
            <a:r>
              <a:rPr lang="zh-CN" altLang="en-US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并举等</a:t>
            </a:r>
            <a:r>
              <a:rPr lang="zh-CN" altLang="en-US" dirty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“两条腿”走路的</a:t>
            </a:r>
            <a:r>
              <a:rPr lang="zh-CN" altLang="en-US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方针。</a:t>
            </a:r>
            <a:endParaRPr lang="en-US" altLang="zh-CN" dirty="0" smtClean="0">
              <a:solidFill>
                <a:schemeClr val="bg2"/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40000"/>
              </a:lnSpc>
              <a:spcBef>
                <a:spcPts val="0"/>
              </a:spcBef>
            </a:pPr>
            <a:endParaRPr lang="en-US" altLang="zh-CN" dirty="0" smtClean="0">
              <a:solidFill>
                <a:schemeClr val="bg2"/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zh-CN" altLang="en-US" sz="1700" b="1" dirty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文：</a:t>
            </a:r>
            <a:r>
              <a:rPr lang="zh-CN" altLang="en-US" b="1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社会主义</a:t>
            </a:r>
            <a:r>
              <a:rPr lang="zh-CN" altLang="en-US" b="1" dirty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文化建设</a:t>
            </a:r>
            <a:r>
              <a:rPr lang="zh-CN" altLang="en-US" dirty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：“百花齐放，</a:t>
            </a:r>
            <a:r>
              <a:rPr lang="zh-CN" altLang="en-US" dirty="0" smtClean="0">
                <a:solidFill>
                  <a:schemeClr val="bg2"/>
                </a:solidFill>
                <a:latin typeface="黑体" pitchFamily="49" charset="-122"/>
                <a:ea typeface="黑体" pitchFamily="49" charset="-122"/>
              </a:rPr>
              <a:t>百家争鸣”。</a:t>
            </a:r>
            <a:endParaRPr lang="en-US" altLang="zh-CN" dirty="0" smtClean="0">
              <a:solidFill>
                <a:schemeClr val="bg2"/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40000"/>
              </a:lnSpc>
              <a:spcBef>
                <a:spcPts val="0"/>
              </a:spcBef>
            </a:pPr>
            <a:endParaRPr lang="zh-CN" altLang="en-US" dirty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zh-CN" altLang="en-US" sz="1700" b="1" dirty="0">
                <a:latin typeface="黑体" pitchFamily="49" charset="-122"/>
                <a:ea typeface="黑体" pitchFamily="49" charset="-122"/>
              </a:rPr>
              <a:t>军：</a:t>
            </a:r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国防</a:t>
            </a: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建设和</a:t>
            </a:r>
            <a:r>
              <a:rPr lang="zh-CN" altLang="en-US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军队</a:t>
            </a: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建设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：建设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现代化正规化国防军和发展现代化国防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技术。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5" name="组 4"/>
          <p:cNvGrpSpPr/>
          <p:nvPr/>
        </p:nvGrpSpPr>
        <p:grpSpPr>
          <a:xfrm>
            <a:off x="6757060" y="4131"/>
            <a:ext cx="5434940" cy="1483659"/>
            <a:chOff x="5275246" y="0"/>
            <a:chExt cx="6916754" cy="2118893"/>
          </a:xfrm>
        </p:grpSpPr>
        <p:sp>
          <p:nvSpPr>
            <p:cNvPr id="6" name="圆角矩形 5"/>
            <p:cNvSpPr/>
            <p:nvPr/>
          </p:nvSpPr>
          <p:spPr>
            <a:xfrm>
              <a:off x="5275246" y="553985"/>
              <a:ext cx="3651896" cy="101513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第三节：</a:t>
              </a:r>
            </a:p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Palatino Linotype" panose="02040502050505030304" pitchFamily="18" charset="0"/>
                </a:rPr>
                <a:t>建设的成就探索的成果</a:t>
              </a:r>
            </a:p>
          </p:txBody>
        </p:sp>
        <p:sp>
          <p:nvSpPr>
            <p:cNvPr id="7" name="左大括号 6"/>
            <p:cNvSpPr/>
            <p:nvPr/>
          </p:nvSpPr>
          <p:spPr>
            <a:xfrm>
              <a:off x="8942151" y="2414"/>
              <a:ext cx="235213" cy="2116479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9115579" y="0"/>
              <a:ext cx="3064064" cy="93666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新中国社会主义建设取得的成就</a:t>
              </a: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9127936" y="1160383"/>
              <a:ext cx="3064064" cy="958510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毛泽东等老一代革命家探索中国社会主义建设道路的理论贡献</a:t>
              </a:r>
              <a:endPara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435781" y="29320"/>
            <a:ext cx="71470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9.3.2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毛泽东等老一代革命家探索中国社会主义建设道路的理论贡献</a:t>
            </a:r>
          </a:p>
        </p:txBody>
      </p:sp>
    </p:spTree>
    <p:extLst>
      <p:ext uri="{BB962C8B-B14F-4D97-AF65-F5344CB8AC3E}">
        <p14:creationId xmlns:p14="http://schemas.microsoft.com/office/powerpoint/2010/main" val="94496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9210" y="445403"/>
            <a:ext cx="10192076" cy="5440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第三节 建设的成就 探索的成果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5561" y="1811088"/>
            <a:ext cx="11615057" cy="4280954"/>
          </a:xfrm>
        </p:spPr>
        <p:txBody>
          <a:bodyPr>
            <a:normAutofit lnSpcReduction="10000"/>
          </a:bodyPr>
          <a:lstStyle/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zh-CN" altLang="en-US" sz="1700" b="1" dirty="0">
                <a:latin typeface="黑体" pitchFamily="49" charset="-122"/>
                <a:ea typeface="黑体" pitchFamily="49" charset="-122"/>
              </a:rPr>
              <a:t>政：</a:t>
            </a:r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社会主义</a:t>
            </a: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民主</a:t>
            </a:r>
            <a:r>
              <a:rPr lang="zh-CN" altLang="en-US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政治</a:t>
            </a: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建设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：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       要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把正确处理人民内部矛盾作为国家政治生活的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主题；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       处理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好中国共产党同各民主党派的关系，坚持长期共存、互相监督的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方针。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40000"/>
              </a:lnSpc>
              <a:spcBef>
                <a:spcPts val="0"/>
              </a:spcBef>
            </a:pPr>
            <a:endParaRPr lang="zh-CN" altLang="en-US" dirty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zh-CN" altLang="en-US" sz="1700" b="1" dirty="0">
                <a:latin typeface="黑体" pitchFamily="49" charset="-122"/>
                <a:ea typeface="黑体" pitchFamily="49" charset="-122"/>
              </a:rPr>
              <a:t>经：</a:t>
            </a:r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社会主义</a:t>
            </a:r>
            <a:r>
              <a:rPr lang="zh-CN" altLang="en-US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经济</a:t>
            </a: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建设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：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       在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优先发展重工业的条件下，坚持工业和农业并举、重工业和轻工业并举、中央工业和地方工业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并举等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“两条腿”走路的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方针。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40000"/>
              </a:lnSpc>
              <a:spcBef>
                <a:spcPts val="0"/>
              </a:spcBef>
            </a:pP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zh-CN" altLang="en-US" sz="1700" b="1" dirty="0">
                <a:latin typeface="黑体" pitchFamily="49" charset="-122"/>
                <a:ea typeface="黑体" pitchFamily="49" charset="-122"/>
              </a:rPr>
              <a:t>文：</a:t>
            </a:r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社会主义</a:t>
            </a:r>
            <a:r>
              <a:rPr lang="zh-CN" altLang="en-US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文化</a:t>
            </a: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建设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：“百花齐放，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百家争鸣”。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40000"/>
              </a:lnSpc>
              <a:spcBef>
                <a:spcPts val="0"/>
              </a:spcBef>
            </a:pPr>
            <a:endParaRPr lang="zh-CN" altLang="en-US" dirty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zh-CN" altLang="en-US" sz="1700" b="1" dirty="0">
                <a:latin typeface="黑体" pitchFamily="49" charset="-122"/>
                <a:ea typeface="黑体" pitchFamily="49" charset="-122"/>
              </a:rPr>
              <a:t>军：</a:t>
            </a:r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国防</a:t>
            </a: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建设和</a:t>
            </a:r>
            <a:r>
              <a:rPr lang="zh-CN" altLang="en-US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军队</a:t>
            </a: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建设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：建设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现代化正规化国防军和发展现代化国防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技术。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5" name="组 4"/>
          <p:cNvGrpSpPr/>
          <p:nvPr/>
        </p:nvGrpSpPr>
        <p:grpSpPr>
          <a:xfrm>
            <a:off x="6757060" y="4131"/>
            <a:ext cx="5434940" cy="1483659"/>
            <a:chOff x="5275246" y="0"/>
            <a:chExt cx="6916754" cy="2118893"/>
          </a:xfrm>
        </p:grpSpPr>
        <p:sp>
          <p:nvSpPr>
            <p:cNvPr id="6" name="圆角矩形 5"/>
            <p:cNvSpPr/>
            <p:nvPr/>
          </p:nvSpPr>
          <p:spPr>
            <a:xfrm>
              <a:off x="5275246" y="553985"/>
              <a:ext cx="3651896" cy="101513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第三节：</a:t>
              </a:r>
            </a:p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Palatino Linotype" panose="02040502050505030304" pitchFamily="18" charset="0"/>
                </a:rPr>
                <a:t>建设的成就探索的成果</a:t>
              </a:r>
            </a:p>
          </p:txBody>
        </p:sp>
        <p:sp>
          <p:nvSpPr>
            <p:cNvPr id="7" name="左大括号 6"/>
            <p:cNvSpPr/>
            <p:nvPr/>
          </p:nvSpPr>
          <p:spPr>
            <a:xfrm>
              <a:off x="8942151" y="2414"/>
              <a:ext cx="235213" cy="2116479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9115579" y="0"/>
              <a:ext cx="3064064" cy="93666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新中国社会主义建设取得的成就</a:t>
              </a: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9127936" y="1160383"/>
              <a:ext cx="3064064" cy="958510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毛泽东等老一代革命家探索中国社会主义建设道路的理论贡献</a:t>
              </a:r>
              <a:endPara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435781" y="29320"/>
            <a:ext cx="71470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9.3.2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毛泽东等老一代革命家探索中国社会主义建设道路的理论贡献</a:t>
            </a:r>
          </a:p>
        </p:txBody>
      </p:sp>
    </p:spTree>
    <p:extLst>
      <p:ext uri="{BB962C8B-B14F-4D97-AF65-F5344CB8AC3E}">
        <p14:creationId xmlns:p14="http://schemas.microsoft.com/office/powerpoint/2010/main" val="128699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5841" y="439861"/>
            <a:ext cx="10192076" cy="54405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练一练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22926" y="1744055"/>
            <a:ext cx="1061499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 1971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10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月，新中国取得的重大外交成果是（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</a:t>
            </a:r>
            <a:r>
              <a:rPr lang="zh-CN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  <a:endParaRPr lang="zh-CN" altLang="zh-CN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恢复在世界卫生组织的合法席位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恢复在联合国的合法席位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实现中日关系正常化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                  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实现中美关系正常化</a:t>
            </a: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351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5841" y="439861"/>
            <a:ext cx="10192076" cy="54405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练一练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22926" y="1744055"/>
            <a:ext cx="1061499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 1971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10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月，新中国取得的重大外交成果是（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sz="24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  <a:endParaRPr lang="zh-CN" altLang="zh-CN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恢复在世界卫生组织的合法席位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恢复在联合国的合法席位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实现中日关系正常化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                  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实现中美关系正常化</a:t>
            </a: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938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5841" y="439861"/>
            <a:ext cx="10192076" cy="54405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练一练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22926" y="1494673"/>
            <a:ext cx="1061499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</a:t>
            </a:r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1964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年，新中国在科技领域取得的重大成果是（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sz="2400" b="1" dirty="0" smtClean="0">
                <a:solidFill>
                  <a:srgbClr val="C23C0D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第一颗原子弹试验成功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第一颗氢弹试验成功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第一颗人造地球卫星发射成功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第一颗月球探测卫星发射成功</a:t>
            </a: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945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5841" y="439861"/>
            <a:ext cx="10192076" cy="54405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练一练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22926" y="1494673"/>
            <a:ext cx="1061499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</a:t>
            </a:r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1964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年，新中国在科技领域取得的重大成果是（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sz="24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lang="zh-CN" altLang="en-US" sz="2400" b="1" dirty="0" smtClean="0">
                <a:solidFill>
                  <a:srgbClr val="C23C0D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  <a:endParaRPr lang="zh-CN" altLang="zh-CN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第一颗原子弹试验成功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第一颗氢弹试验成功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第一颗人造地球卫星发射成功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第一颗月球探测卫星发射成功</a:t>
            </a: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593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9962" y="479314"/>
            <a:ext cx="10192076" cy="5440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z="2000" dirty="0">
                <a:solidFill>
                  <a:schemeClr val="tx1"/>
                </a:solidFill>
              </a:rPr>
              <a:t>第二节 制定过渡时期总路线 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2778" y="1348470"/>
            <a:ext cx="10515600" cy="468657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过渡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时期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总路线的提出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0"/>
              </a:spcBef>
            </a:pP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0"/>
              </a:spcBef>
            </a:pPr>
            <a:endParaRPr lang="zh-CN" altLang="en-US" dirty="0"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0"/>
              </a:spcBef>
            </a:pPr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第一个五年计划：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1953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年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开始，把</a:t>
            </a:r>
            <a:r>
              <a:rPr lang="zh-CN" altLang="en-US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重工业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作为建设的中心环节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。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0"/>
              </a:spcBef>
            </a:pP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0"/>
              </a:spcBef>
            </a:pPr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过渡总路线：</a:t>
            </a:r>
            <a:r>
              <a:rPr lang="zh-CN" altLang="en-US" u="sng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？？？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年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正式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提出：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0"/>
              </a:spcBef>
            </a:pP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0"/>
              </a:spcBef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                 一化：要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在一个相当时期内，逐步实现国家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的</a:t>
            </a:r>
            <a:r>
              <a:rPr lang="zh-CN" altLang="en-US" u="sng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？？？？？？？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。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0"/>
              </a:spcBef>
            </a:pP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0"/>
              </a:spcBef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                 三改：并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逐步实现国家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对</a:t>
            </a:r>
            <a:r>
              <a:rPr lang="zh-CN" altLang="en-US" u="sng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？？</a:t>
            </a:r>
            <a:r>
              <a:rPr lang="zh-CN" altLang="en-US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、</a:t>
            </a:r>
            <a:r>
              <a:rPr lang="zh-CN" altLang="en-US" u="sng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？？？</a:t>
            </a:r>
            <a:r>
              <a:rPr lang="zh-CN" altLang="en-US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和对</a:t>
            </a:r>
            <a:r>
              <a:rPr lang="zh-CN" altLang="en-US" u="sng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？？？？？？？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的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社会主义改造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。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0"/>
              </a:spcBef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                        （ </a:t>
            </a:r>
            <a:r>
              <a:rPr lang="zh-CN" altLang="en-US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一化三改；一体两翼 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）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5" name="Picture 2" descr="C:\Users\User\Documents\263EM\chuzi@sunlands.com\history\user\image\0a2b8d88-43cd-46c8-836a-beea4a59c9d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065" y="1348470"/>
            <a:ext cx="1386222" cy="44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040" y="-2590"/>
            <a:ext cx="5583960" cy="11777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47" y="1348470"/>
            <a:ext cx="3747945" cy="245305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5782" y="29320"/>
            <a:ext cx="6207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8.2.2</a:t>
            </a:r>
            <a:r>
              <a:rPr lang="zh-CN" altLang="en-US" dirty="0">
                <a:solidFill>
                  <a:schemeClr val="bg1"/>
                </a:solidFill>
              </a:rPr>
              <a:t>过渡时期总路线的提出</a:t>
            </a:r>
          </a:p>
        </p:txBody>
      </p:sp>
    </p:spTree>
    <p:extLst>
      <p:ext uri="{BB962C8B-B14F-4D97-AF65-F5344CB8AC3E}">
        <p14:creationId xmlns:p14="http://schemas.microsoft.com/office/powerpoint/2010/main" val="203544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5841" y="439861"/>
            <a:ext cx="10192076" cy="54405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练一练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22926" y="1150289"/>
            <a:ext cx="1061499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毛泽东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在探索中国社会主义建设道路过程中提出，社会主义的第一个阶段是（    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</a:p>
          <a:p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/>
            </a:r>
            <a:b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不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发达的社会主义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比较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发达的社会主义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初级阶段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的社会主义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高级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阶段的社会主义</a:t>
            </a:r>
          </a:p>
          <a:p>
            <a:endParaRPr lang="zh-CN" altLang="zh-CN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963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5841" y="439861"/>
            <a:ext cx="10192076" cy="54405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练一练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22926" y="1150289"/>
            <a:ext cx="1061499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毛泽东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在探索中国社会主义建设道路过程中提出，社会主义的第一个阶段是（    </a:t>
            </a:r>
            <a:r>
              <a:rPr lang="en-US" altLang="zh-CN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）</a:t>
            </a:r>
          </a:p>
          <a:p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/>
            </a:r>
            <a:b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不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发达的社会主义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比较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发达的社会主义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初级阶段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的社会主义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高级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阶段的社会主义</a:t>
            </a:r>
          </a:p>
          <a:p>
            <a:endParaRPr lang="zh-CN" altLang="zh-CN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77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96310" y="3026557"/>
            <a:ext cx="2088504" cy="1283792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社会主义基本制度的全面确立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6" y="1122109"/>
            <a:ext cx="231871" cy="51947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453580" y="1122109"/>
            <a:ext cx="3651896" cy="10151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</a:p>
          <a:p>
            <a:pPr algn="ctr"/>
            <a:r>
              <a:rPr lang="en-US" altLang="zh-CN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《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共同纲领</a:t>
            </a:r>
            <a:r>
              <a:rPr lang="en-US" altLang="zh-CN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》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的全面实施与新民主主义革命任务的胜利完成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470608" y="5301689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</a:p>
          <a:p>
            <a:pPr algn="ctr">
              <a:spcBef>
                <a:spcPct val="20000"/>
              </a:spcBef>
            </a:pP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开辟中国社会主义改造道路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2453580" y="3160886"/>
            <a:ext cx="3651896" cy="10151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</a:p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制定过渡时期总路线</a:t>
            </a:r>
          </a:p>
        </p:txBody>
      </p:sp>
    </p:spTree>
    <p:extLst>
      <p:ext uri="{BB962C8B-B14F-4D97-AF65-F5344CB8AC3E}">
        <p14:creationId xmlns:p14="http://schemas.microsoft.com/office/powerpoint/2010/main" val="164077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96310" y="2396358"/>
            <a:ext cx="2088504" cy="1283792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社会主义建设在探索中曲折发展</a:t>
            </a:r>
            <a:endParaRPr lang="zh-CN" altLang="en-US" sz="2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左大括号 2"/>
          <p:cNvSpPr/>
          <p:nvPr/>
        </p:nvSpPr>
        <p:spPr>
          <a:xfrm>
            <a:off x="2220386" y="204688"/>
            <a:ext cx="250222" cy="56671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436551" y="204688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</a:p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良好的开局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470608" y="4856687"/>
            <a:ext cx="3651896" cy="10151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</a:p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建设的成就探索的成果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2453580" y="2530687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</a:p>
          <a:p>
            <a:pPr algn="ctr">
              <a:spcBef>
                <a:spcPct val="20000"/>
              </a:spcBef>
            </a:pPr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探索中的严重曲折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06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2477153" y="969531"/>
            <a:ext cx="1233569" cy="544050"/>
          </a:xfrm>
          <a:ln>
            <a:noFill/>
          </a:ln>
        </p:spPr>
        <p:txBody>
          <a:bodyPr/>
          <a:lstStyle/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3581"/>
            <a:ext cx="12192000" cy="383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8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9962" y="479314"/>
            <a:ext cx="10192076" cy="5440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z="2000" dirty="0">
                <a:solidFill>
                  <a:schemeClr val="tx1"/>
                </a:solidFill>
              </a:rPr>
              <a:t>第二节 制定过渡时期总路线 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2778" y="1348470"/>
            <a:ext cx="10515600" cy="468657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过渡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时期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总路线的提出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0"/>
              </a:spcBef>
            </a:pP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0"/>
              </a:spcBef>
            </a:pPr>
            <a:endParaRPr lang="zh-CN" altLang="en-US" dirty="0"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0"/>
              </a:spcBef>
            </a:pPr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第一个五年计划：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1953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年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开始，把</a:t>
            </a:r>
            <a:r>
              <a:rPr lang="zh-CN" altLang="en-US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重工业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作为建设的中心环节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。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0"/>
              </a:spcBef>
            </a:pP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0"/>
              </a:spcBef>
            </a:pPr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过渡总路线：</a:t>
            </a:r>
            <a:r>
              <a:rPr lang="en-US" altLang="zh-CN" u="sng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1953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年正式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提出：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0"/>
              </a:spcBef>
            </a:pP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0"/>
              </a:spcBef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                 一化：要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在一个相当时期内，逐步实现国家的</a:t>
            </a:r>
            <a:r>
              <a:rPr lang="zh-CN" altLang="en-US" u="sng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社会主义</a:t>
            </a:r>
            <a:r>
              <a:rPr lang="zh-CN" altLang="en-US" u="sng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工业化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。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0"/>
              </a:spcBef>
            </a:pP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0"/>
              </a:spcBef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                 三改：并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逐步实现国家对</a:t>
            </a:r>
            <a:r>
              <a:rPr lang="zh-CN" altLang="en-US" u="sng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农业</a:t>
            </a:r>
            <a:r>
              <a:rPr lang="zh-CN" altLang="en-US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、</a:t>
            </a:r>
            <a:r>
              <a:rPr lang="zh-CN" altLang="en-US" u="sng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手工业</a:t>
            </a:r>
            <a:r>
              <a:rPr lang="zh-CN" altLang="en-US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和</a:t>
            </a:r>
            <a:r>
              <a:rPr lang="zh-CN" altLang="en-US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对</a:t>
            </a:r>
            <a:r>
              <a:rPr lang="zh-CN" altLang="en-US" u="sng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资本主义工商业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的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社会主义改造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。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0"/>
              </a:spcBef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                        （ </a:t>
            </a:r>
            <a:r>
              <a:rPr lang="zh-CN" altLang="en-US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一化三改；一体两翼 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）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5" name="Picture 2" descr="C:\Users\User\Documents\263EM\chuzi@sunlands.com\history\user\image\0a2b8d88-43cd-46c8-836a-beea4a59c9d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065" y="1348470"/>
            <a:ext cx="1386222" cy="44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040" y="-2590"/>
            <a:ext cx="5583960" cy="11777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47" y="1348470"/>
            <a:ext cx="3747945" cy="245305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5782" y="29320"/>
            <a:ext cx="6207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8.2.2</a:t>
            </a:r>
            <a:r>
              <a:rPr lang="zh-CN" altLang="en-US" dirty="0">
                <a:solidFill>
                  <a:schemeClr val="bg1"/>
                </a:solidFill>
              </a:rPr>
              <a:t>过渡时期总路线的提出</a:t>
            </a:r>
          </a:p>
        </p:txBody>
      </p:sp>
    </p:spTree>
    <p:extLst>
      <p:ext uri="{BB962C8B-B14F-4D97-AF65-F5344CB8AC3E}">
        <p14:creationId xmlns:p14="http://schemas.microsoft.com/office/powerpoint/2010/main" val="107261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5841" y="439861"/>
            <a:ext cx="10192076" cy="54405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练一练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22926" y="1579780"/>
            <a:ext cx="1154135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中共七届二中全会决议指出，新民主主义社会经济的主要成分不包括（ 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/>
            </a:r>
            <a:b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官僚资本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主义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经济</a:t>
            </a: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社会主义经济</a:t>
            </a: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个体经济</a:t>
            </a: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私人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资本主义经济</a:t>
            </a:r>
          </a:p>
        </p:txBody>
      </p:sp>
    </p:spTree>
    <p:extLst>
      <p:ext uri="{BB962C8B-B14F-4D97-AF65-F5344CB8AC3E}">
        <p14:creationId xmlns:p14="http://schemas.microsoft.com/office/powerpoint/2010/main" val="267975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5841" y="439861"/>
            <a:ext cx="10192076" cy="54405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练一练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22926" y="1579780"/>
            <a:ext cx="1154135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中共七届二中全会决议指出，新民主主义社会经济的主要成分不包括（ 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lang="zh-CN" altLang="en-US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/>
            </a:r>
            <a:b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官僚资本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主义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经济</a:t>
            </a: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社会主义经济</a:t>
            </a: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个体经济</a:t>
            </a: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私人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资本主义经济</a:t>
            </a:r>
          </a:p>
        </p:txBody>
      </p:sp>
    </p:spTree>
    <p:extLst>
      <p:ext uri="{BB962C8B-B14F-4D97-AF65-F5344CB8AC3E}">
        <p14:creationId xmlns:p14="http://schemas.microsoft.com/office/powerpoint/2010/main" val="56526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5841" y="439861"/>
            <a:ext cx="10192076" cy="54405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练一练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22926" y="1579780"/>
            <a:ext cx="1154135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中国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共产党制定的过渡时期总路线的主体是（      ）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．实现国家对个体农业的社会主义改造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．实现国家对资本主义工商业的社会主义改造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．实现国家对个体手工业的社会主义改造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．实现国家的社会主义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工业化</a:t>
            </a:r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124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5841" y="439861"/>
            <a:ext cx="10192076" cy="54405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练一练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22926" y="1579780"/>
            <a:ext cx="1154135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中国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共产党制定的过渡时期总路线的主体是（   </a:t>
            </a:r>
            <a:r>
              <a:rPr lang="en-US" altLang="zh-CN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．实现国家对个体农业的社会主义改造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．实现国家对资本主义工商业的社会主义改造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．实现国家对个体手工业的社会主义改造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．实现国家的社会主义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工业化</a:t>
            </a:r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061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5841" y="439861"/>
            <a:ext cx="10192076" cy="54405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练一练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22926" y="1579780"/>
            <a:ext cx="1154135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中共中央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正式提出党在过渡时期总路线的时间是（      ）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1949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	         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1950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         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1953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	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1956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482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5841" y="439861"/>
            <a:ext cx="10192076" cy="54405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练一练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22926" y="1579780"/>
            <a:ext cx="1154135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中共中央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正式提出党在过渡时期总路线的时间是（  </a:t>
            </a:r>
            <a:r>
              <a:rPr lang="zh-CN" altLang="en-US" sz="24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sz="24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zh-CN" altLang="en-US" sz="24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1949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	         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1950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         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1953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	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1956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91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67590" y="2835748"/>
            <a:ext cx="107218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zh-CN" altLang="en-US" sz="4800" smtClean="0">
                <a:latin typeface="华文新魏" pitchFamily="2" charset="-122"/>
                <a:ea typeface="华文新魏" pitchFamily="2" charset="-122"/>
                <a:sym typeface="Palatino Linotype" panose="02040502050505030304" pitchFamily="18" charset="0"/>
              </a:rPr>
              <a:t>上节课知识点复习</a:t>
            </a:r>
            <a:endParaRPr lang="zh-CN" altLang="en-US" sz="4800" dirty="0">
              <a:latin typeface="华文新魏" pitchFamily="2" charset="-122"/>
              <a:ea typeface="华文新魏" pitchFamily="2" charset="-122"/>
              <a:sym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51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5841" y="439861"/>
            <a:ext cx="10192076" cy="54405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练一练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22926" y="1579780"/>
            <a:ext cx="1154135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4.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新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中国发展国民经济的第一个五年计划规定，集中主要力量发展（      ）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．重工业	         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．轻工业          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．农业	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．交通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运输业</a:t>
            </a:r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892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5841" y="439861"/>
            <a:ext cx="10192076" cy="54405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练一练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22926" y="1579780"/>
            <a:ext cx="1154135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4.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新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中国发展国民经济的第一个五年计划规定，集中主要力量发展（   </a:t>
            </a:r>
            <a:r>
              <a:rPr lang="en-US" altLang="zh-CN" sz="24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．重工业	         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．轻工业          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．农业	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．交通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运输业</a:t>
            </a:r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66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5841" y="439861"/>
            <a:ext cx="10192076" cy="54405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练一练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22926" y="1579780"/>
            <a:ext cx="1154135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5.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中国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共产党在过渡时期总路线被概括为“一化三改”，其中“一化”是指（      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农业合作化      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农业机械化      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社会主义工业化	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社会主义现代化</a:t>
            </a:r>
          </a:p>
        </p:txBody>
      </p:sp>
    </p:spTree>
    <p:extLst>
      <p:ext uri="{BB962C8B-B14F-4D97-AF65-F5344CB8AC3E}">
        <p14:creationId xmlns:p14="http://schemas.microsoft.com/office/powerpoint/2010/main" val="360239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5841" y="439861"/>
            <a:ext cx="10192076" cy="54405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练一练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22926" y="1579780"/>
            <a:ext cx="1154135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5.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中国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共产党在过渡时期总路线被概括为“一化三改”，其中“一化”是指（   </a:t>
            </a:r>
            <a:r>
              <a:rPr lang="en-US" altLang="zh-CN" sz="24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）</a:t>
            </a: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农业合作化      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农业机械化      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社会主义工业化	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社会主义现代化</a:t>
            </a:r>
          </a:p>
        </p:txBody>
      </p:sp>
    </p:spTree>
    <p:extLst>
      <p:ext uri="{BB962C8B-B14F-4D97-AF65-F5344CB8AC3E}">
        <p14:creationId xmlns:p14="http://schemas.microsoft.com/office/powerpoint/2010/main" val="27278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96310" y="2165169"/>
            <a:ext cx="2088504" cy="1283792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社会主义基本制度的全面确立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6" y="260721"/>
            <a:ext cx="231871" cy="51947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453580" y="260721"/>
            <a:ext cx="3651896" cy="10151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</a:p>
          <a:p>
            <a:pPr algn="ctr"/>
            <a:r>
              <a:rPr lang="en-US" altLang="zh-CN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《</a:t>
            </a: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共同纲领</a:t>
            </a:r>
            <a:r>
              <a:rPr lang="en-US" altLang="zh-CN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》</a:t>
            </a: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的全面实施与新民主主义革命任务的胜利完成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470608" y="4440301"/>
            <a:ext cx="3651896" cy="1015135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</a:p>
          <a:p>
            <a:pPr algn="ctr"/>
            <a:r>
              <a:rPr lang="zh-CN" altLang="en-US" sz="20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开辟中国社会主义改造道路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2453580" y="2299498"/>
            <a:ext cx="3651896" cy="10151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</a:p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制定过渡时期总路线</a:t>
            </a:r>
          </a:p>
        </p:txBody>
      </p:sp>
      <p:sp>
        <p:nvSpPr>
          <p:cNvPr id="7" name="左大括号 6"/>
          <p:cNvSpPr/>
          <p:nvPr/>
        </p:nvSpPr>
        <p:spPr>
          <a:xfrm>
            <a:off x="6151051" y="3910265"/>
            <a:ext cx="204592" cy="208634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334538" y="3912359"/>
            <a:ext cx="3085169" cy="6623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三大改造的完成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6346113" y="4630908"/>
            <a:ext cx="3064064" cy="65125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社会主义工业化的发展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6355643" y="5345358"/>
            <a:ext cx="3064064" cy="65125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社会主义制度的建立</a:t>
            </a:r>
          </a:p>
        </p:txBody>
      </p:sp>
    </p:spTree>
    <p:extLst>
      <p:ext uri="{BB962C8B-B14F-4D97-AF65-F5344CB8AC3E}">
        <p14:creationId xmlns:p14="http://schemas.microsoft.com/office/powerpoint/2010/main" val="23761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96310" y="2165169"/>
            <a:ext cx="2088504" cy="1283792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社会主义基本制度的全面确立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6" y="260721"/>
            <a:ext cx="231871" cy="51947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453580" y="260721"/>
            <a:ext cx="3651896" cy="10151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</a:p>
          <a:p>
            <a:pPr algn="ctr"/>
            <a:r>
              <a:rPr lang="en-US" altLang="zh-CN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《</a:t>
            </a: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共同纲领</a:t>
            </a:r>
            <a:r>
              <a:rPr lang="en-US" altLang="zh-CN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》</a:t>
            </a: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的全面实施与新民主主义革命任务的胜利完成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470608" y="4440301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</a:p>
          <a:p>
            <a:pPr algn="ctr">
              <a:spcBef>
                <a:spcPct val="20000"/>
              </a:spcBef>
            </a:pP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开辟中国社会主义改造道路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2453580" y="2299498"/>
            <a:ext cx="3651896" cy="10151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</a:p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制定过渡时期总路线</a:t>
            </a:r>
          </a:p>
        </p:txBody>
      </p:sp>
      <p:sp>
        <p:nvSpPr>
          <p:cNvPr id="7" name="左大括号 6"/>
          <p:cNvSpPr/>
          <p:nvPr/>
        </p:nvSpPr>
        <p:spPr>
          <a:xfrm>
            <a:off x="6151051" y="3910265"/>
            <a:ext cx="204592" cy="208634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334538" y="3912359"/>
            <a:ext cx="3085169" cy="662357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三大改造的完成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6346113" y="4630908"/>
            <a:ext cx="3064064" cy="65125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社会主义工业化的发展</a:t>
            </a:r>
          </a:p>
        </p:txBody>
      </p:sp>
      <p:sp>
        <p:nvSpPr>
          <p:cNvPr id="13" name="左大括号 12"/>
          <p:cNvSpPr/>
          <p:nvPr/>
        </p:nvSpPr>
        <p:spPr>
          <a:xfrm>
            <a:off x="9432959" y="3609947"/>
            <a:ext cx="265234" cy="129315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9685134" y="3609947"/>
            <a:ext cx="2317424" cy="6075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对农业手工业的</a:t>
            </a:r>
            <a:endParaRPr lang="en-US" altLang="zh-CN" sz="20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改造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9698193" y="4279199"/>
            <a:ext cx="2317425" cy="6239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对资本主义工商业的改造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6355643" y="5345358"/>
            <a:ext cx="3064064" cy="65125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社会主义制度的建立</a:t>
            </a:r>
          </a:p>
        </p:txBody>
      </p:sp>
    </p:spTree>
    <p:extLst>
      <p:ext uri="{BB962C8B-B14F-4D97-AF65-F5344CB8AC3E}">
        <p14:creationId xmlns:p14="http://schemas.microsoft.com/office/powerpoint/2010/main" val="151825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9962" y="408546"/>
            <a:ext cx="10192076" cy="5440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z="2000" dirty="0">
                <a:solidFill>
                  <a:schemeClr val="tx1"/>
                </a:solidFill>
              </a:rPr>
              <a:t>第三节 开辟中国社会主义改造道路 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三大改造的完成</a:t>
            </a:r>
            <a:endParaRPr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对农业的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社会主义改造</a:t>
            </a:r>
          </a:p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原则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：</a:t>
            </a:r>
            <a:r>
              <a:rPr lang="zh-CN" altLang="en-US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自愿和</a:t>
            </a:r>
            <a:r>
              <a:rPr lang="zh-CN" altLang="en-US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互利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组织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形式（由低至高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）：</a:t>
            </a:r>
            <a:endParaRPr lang="en-US" altLang="zh-CN" dirty="0" smtClean="0">
              <a:solidFill>
                <a:srgbClr val="0070C0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①</a:t>
            </a:r>
            <a:r>
              <a:rPr lang="zh-CN" altLang="en-US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互助组（社会主义萌芽性质）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    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②</a:t>
            </a:r>
            <a:r>
              <a:rPr lang="zh-CN" altLang="en-US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初级农业生产</a:t>
            </a:r>
            <a:r>
              <a:rPr lang="zh-CN" altLang="en-US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合作社（半社会主义性质） 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     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③</a:t>
            </a:r>
            <a:r>
              <a:rPr lang="zh-CN" altLang="en-US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高级农业生产</a:t>
            </a:r>
            <a:r>
              <a:rPr lang="zh-CN" altLang="en-US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合作社（完全社会主义性质）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  <a:p>
            <a:endParaRPr lang="zh-CN" altLang="en-US" sz="200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4" name="Picture 2" descr="C:\Users\User\Documents\263EM\chuzi@sunlands.com\history\user\image\0a2b8d88-43cd-46c8-836a-beea4a59c9d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877" y="1777201"/>
            <a:ext cx="1386222" cy="44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线连接符 9"/>
          <p:cNvCxnSpPr/>
          <p:nvPr/>
        </p:nvCxnSpPr>
        <p:spPr>
          <a:xfrm>
            <a:off x="6215269" y="1906544"/>
            <a:ext cx="0" cy="447325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102" y="0"/>
            <a:ext cx="5452898" cy="142987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395284" y="6211669"/>
            <a:ext cx="2911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知识点详解见</a:t>
            </a:r>
            <a:endParaRPr kumimoji="1" lang="en-US" altLang="zh-CN" dirty="0" smtClean="0"/>
          </a:p>
          <a:p>
            <a:r>
              <a:rPr kumimoji="1" lang="zh-CN" altLang="en-US" dirty="0" smtClean="0"/>
              <a:t>尚德教材</a:t>
            </a:r>
            <a:r>
              <a:rPr kumimoji="1" lang="en-US" altLang="zh-CN" dirty="0" smtClean="0"/>
              <a:t>198</a:t>
            </a:r>
            <a:r>
              <a:rPr kumimoji="1" lang="zh-CN" altLang="en-US" dirty="0" smtClean="0"/>
              <a:t>页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435782" y="29320"/>
            <a:ext cx="6207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8.3.1.1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对农业、手工业的社会主义改造</a:t>
            </a:r>
          </a:p>
        </p:txBody>
      </p:sp>
    </p:spTree>
    <p:extLst>
      <p:ext uri="{BB962C8B-B14F-4D97-AF65-F5344CB8AC3E}">
        <p14:creationId xmlns:p14="http://schemas.microsoft.com/office/powerpoint/2010/main" val="130722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9962" y="408546"/>
            <a:ext cx="10192076" cy="5440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z="2000" dirty="0">
                <a:solidFill>
                  <a:schemeClr val="tx1"/>
                </a:solidFill>
              </a:rPr>
              <a:t>第三节 开辟中国社会主义改造道路 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三大改造的完成</a:t>
            </a:r>
            <a:endParaRPr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对农业的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社会主义改造</a:t>
            </a:r>
          </a:p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原则：</a:t>
            </a:r>
            <a:r>
              <a:rPr lang="zh-CN" altLang="en-US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？？和？？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组织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形式（由低至高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）：</a:t>
            </a:r>
            <a:endParaRPr lang="en-US" altLang="zh-CN" dirty="0" smtClean="0">
              <a:solidFill>
                <a:srgbClr val="0070C0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①</a:t>
            </a:r>
            <a:r>
              <a:rPr lang="zh-CN" altLang="en-US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？？？</a:t>
            </a:r>
            <a:r>
              <a:rPr lang="zh-CN" altLang="en-US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（社会主义萌芽性质）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    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②</a:t>
            </a:r>
            <a:r>
              <a:rPr lang="zh-CN" altLang="en-US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初级农业生产</a:t>
            </a:r>
            <a:r>
              <a:rPr lang="zh-CN" altLang="en-US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合作社（？社会主义性质） 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     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③</a:t>
            </a:r>
            <a:r>
              <a:rPr lang="zh-CN" altLang="en-US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高级农业生产</a:t>
            </a:r>
            <a:r>
              <a:rPr lang="zh-CN" altLang="en-US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合作社（？？社会主义性质）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  <a:p>
            <a:endParaRPr lang="zh-CN" altLang="en-US" sz="200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4" name="Picture 2" descr="C:\Users\User\Documents\263EM\chuzi@sunlands.com\history\user\image\0a2b8d88-43cd-46c8-836a-beea4a59c9d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877" y="1777201"/>
            <a:ext cx="1386222" cy="44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线连接符 9"/>
          <p:cNvCxnSpPr/>
          <p:nvPr/>
        </p:nvCxnSpPr>
        <p:spPr>
          <a:xfrm>
            <a:off x="6215269" y="1906544"/>
            <a:ext cx="0" cy="447325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102" y="0"/>
            <a:ext cx="5452898" cy="142987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395284" y="6211669"/>
            <a:ext cx="2911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知识点详解见</a:t>
            </a:r>
            <a:endParaRPr kumimoji="1" lang="en-US" altLang="zh-CN" dirty="0" smtClean="0"/>
          </a:p>
          <a:p>
            <a:r>
              <a:rPr kumimoji="1" lang="zh-CN" altLang="en-US" dirty="0" smtClean="0"/>
              <a:t>尚德教材</a:t>
            </a:r>
            <a:r>
              <a:rPr kumimoji="1" lang="en-US" altLang="zh-CN" dirty="0" smtClean="0"/>
              <a:t>198</a:t>
            </a:r>
            <a:r>
              <a:rPr kumimoji="1" lang="zh-CN" altLang="en-US" dirty="0" smtClean="0"/>
              <a:t>页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35782" y="29320"/>
            <a:ext cx="6207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8.3.1.1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对农业、手工业的社会主义改造</a:t>
            </a:r>
          </a:p>
        </p:txBody>
      </p:sp>
    </p:spTree>
    <p:extLst>
      <p:ext uri="{BB962C8B-B14F-4D97-AF65-F5344CB8AC3E}">
        <p14:creationId xmlns:p14="http://schemas.microsoft.com/office/powerpoint/2010/main" val="156049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9962" y="408546"/>
            <a:ext cx="10192076" cy="5440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z="2000" dirty="0">
                <a:solidFill>
                  <a:schemeClr val="tx1"/>
                </a:solidFill>
              </a:rPr>
              <a:t>第三节 开辟中国社会主义改造道路 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三大改造的完成</a:t>
            </a:r>
            <a:endParaRPr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对农业的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社会主义改造</a:t>
            </a:r>
          </a:p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原则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：</a:t>
            </a:r>
            <a:r>
              <a:rPr lang="zh-CN" altLang="en-US" u="sng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自愿</a:t>
            </a:r>
            <a:r>
              <a:rPr lang="zh-CN" altLang="en-US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和</a:t>
            </a:r>
            <a:r>
              <a:rPr lang="zh-CN" altLang="en-US" u="sng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互利</a:t>
            </a:r>
            <a:endParaRPr lang="zh-CN" altLang="en-US" u="sng" dirty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组织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形式（由低至高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）：</a:t>
            </a:r>
            <a:endParaRPr lang="en-US" altLang="zh-CN" dirty="0" smtClean="0">
              <a:solidFill>
                <a:srgbClr val="0070C0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①</a:t>
            </a:r>
            <a:r>
              <a:rPr lang="zh-CN" altLang="en-US" u="sng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互助组</a:t>
            </a:r>
            <a:r>
              <a:rPr lang="zh-CN" altLang="en-US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（社会主义萌芽性质）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    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②</a:t>
            </a:r>
            <a:r>
              <a:rPr lang="zh-CN" altLang="en-US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初级农业生产</a:t>
            </a:r>
            <a:r>
              <a:rPr lang="zh-CN" altLang="en-US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合作社（</a:t>
            </a:r>
            <a:r>
              <a:rPr lang="zh-CN" altLang="en-US" u="sng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半</a:t>
            </a:r>
            <a:r>
              <a:rPr lang="zh-CN" altLang="en-US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社会主义性质） 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     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③</a:t>
            </a:r>
            <a:r>
              <a:rPr lang="zh-CN" altLang="en-US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高级农业生产</a:t>
            </a:r>
            <a:r>
              <a:rPr lang="zh-CN" altLang="en-US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合作社（</a:t>
            </a:r>
            <a:r>
              <a:rPr lang="zh-CN" altLang="en-US" u="sng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完全</a:t>
            </a:r>
            <a:r>
              <a:rPr lang="zh-CN" altLang="en-US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社会主义性质）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  <a:p>
            <a:endParaRPr lang="zh-CN" altLang="en-US" sz="200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4" name="Picture 2" descr="C:\Users\User\Documents\263EM\chuzi@sunlands.com\history\user\image\0a2b8d88-43cd-46c8-836a-beea4a59c9d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877" y="1777201"/>
            <a:ext cx="1386222" cy="44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线连接符 9"/>
          <p:cNvCxnSpPr/>
          <p:nvPr/>
        </p:nvCxnSpPr>
        <p:spPr>
          <a:xfrm>
            <a:off x="6215269" y="1906544"/>
            <a:ext cx="0" cy="447325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内容占位符 2"/>
          <p:cNvSpPr txBox="1">
            <a:spLocks/>
          </p:cNvSpPr>
          <p:nvPr/>
        </p:nvSpPr>
        <p:spPr>
          <a:xfrm>
            <a:off x="6638549" y="2348473"/>
            <a:ext cx="10515600" cy="3138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手工业改造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组织形式</a:t>
            </a:r>
          </a:p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1.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手工业</a:t>
            </a:r>
            <a:r>
              <a:rPr lang="zh-CN" altLang="en-US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生产合作小组</a:t>
            </a:r>
          </a:p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2.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手工业</a:t>
            </a:r>
            <a:r>
              <a:rPr lang="zh-CN" altLang="en-US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供销</a:t>
            </a:r>
            <a:r>
              <a:rPr lang="zh-CN" altLang="en-US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合作社</a:t>
            </a:r>
            <a:endParaRPr lang="zh-CN" altLang="en-US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3.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手工业</a:t>
            </a:r>
            <a:r>
              <a:rPr lang="zh-CN" altLang="en-US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生产合作</a:t>
            </a:r>
            <a:r>
              <a:rPr lang="zh-CN" altLang="en-US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社</a:t>
            </a:r>
            <a:endParaRPr lang="zh-CN" altLang="en-US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102" y="0"/>
            <a:ext cx="5452898" cy="142987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0395284" y="6211669"/>
            <a:ext cx="2911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知识点详解见</a:t>
            </a:r>
            <a:endParaRPr kumimoji="1" lang="en-US" altLang="zh-CN" dirty="0" smtClean="0"/>
          </a:p>
          <a:p>
            <a:r>
              <a:rPr kumimoji="1" lang="zh-CN" altLang="en-US" dirty="0" smtClean="0"/>
              <a:t>尚德教材</a:t>
            </a:r>
            <a:r>
              <a:rPr kumimoji="1" lang="en-US" altLang="zh-CN" dirty="0" smtClean="0"/>
              <a:t>198</a:t>
            </a:r>
            <a:r>
              <a:rPr kumimoji="1" lang="zh-CN" altLang="en-US" dirty="0" smtClean="0"/>
              <a:t>页</a:t>
            </a:r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7143827" y="5353857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组织形式由低到高排序</a:t>
            </a:r>
            <a:endParaRPr kumimoji="1"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7C3618DD-E80C-9B49-8A46-59EF047B9ACA}"/>
              </a:ext>
            </a:extLst>
          </p:cNvPr>
          <p:cNvSpPr txBox="1"/>
          <p:nvPr/>
        </p:nvSpPr>
        <p:spPr>
          <a:xfrm>
            <a:off x="435782" y="29320"/>
            <a:ext cx="6207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8.3.1.1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对农业、手工业的社会主义改造</a:t>
            </a:r>
          </a:p>
        </p:txBody>
      </p:sp>
    </p:spTree>
    <p:extLst>
      <p:ext uri="{BB962C8B-B14F-4D97-AF65-F5344CB8AC3E}">
        <p14:creationId xmlns:p14="http://schemas.microsoft.com/office/powerpoint/2010/main" val="210237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366" y="435301"/>
            <a:ext cx="4769102" cy="5440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z="2000" dirty="0">
                <a:solidFill>
                  <a:schemeClr val="tx1"/>
                </a:solidFill>
              </a:rPr>
              <a:t>第三节 开辟中国社会主义改造道路 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3879" y="1315533"/>
            <a:ext cx="10515600" cy="4688659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对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资本主义工商业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的改造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  政策：</a:t>
            </a:r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赎买政策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  初级形式：通过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订立合同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的办法建立联系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  高级形式：</a:t>
            </a:r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公私合营。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Picture 2" descr="C:\Users\User\Documents\263EM\chuzi@sunlands.com\history\user\image\0a2b8d88-43cd-46c8-836a-beea4a59c9d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774" y="1372596"/>
            <a:ext cx="1386222" cy="44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内容占位符 2"/>
          <p:cNvSpPr txBox="1"/>
          <p:nvPr/>
        </p:nvSpPr>
        <p:spPr>
          <a:xfrm>
            <a:off x="960366" y="4510614"/>
            <a:ext cx="11007055" cy="942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0"/>
              </a:spcBef>
            </a:pPr>
            <a:r>
              <a:rPr lang="zh-CN" altLang="en-US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企业利润：采取“</a:t>
            </a:r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四马分肥</a:t>
            </a:r>
            <a:r>
              <a:rPr lang="zh-CN" altLang="en-US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”：</a:t>
            </a:r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国家所得税、企业公积金、工人福利费、股金红利</a:t>
            </a:r>
            <a:r>
              <a:rPr lang="zh-CN" altLang="en-US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891" y="-57565"/>
            <a:ext cx="5454002" cy="143016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35782" y="29320"/>
            <a:ext cx="6207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8.3.1.2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对资本主义工商业的社会主义改造</a:t>
            </a:r>
          </a:p>
        </p:txBody>
      </p:sp>
    </p:spTree>
    <p:extLst>
      <p:ext uri="{BB962C8B-B14F-4D97-AF65-F5344CB8AC3E}">
        <p14:creationId xmlns:p14="http://schemas.microsoft.com/office/powerpoint/2010/main" val="190874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50010" y="3160886"/>
            <a:ext cx="2088504" cy="936104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为创建新中国而奋斗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6" y="834887"/>
            <a:ext cx="250222" cy="56671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2436551" y="5369682"/>
            <a:ext cx="3651896" cy="1151420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人民共和国：中国人民的历史性选择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453580" y="3101511"/>
            <a:ext cx="3651896" cy="1173608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</a:p>
          <a:p>
            <a:pPr algn="ctr">
              <a:spcBef>
                <a:spcPct val="20000"/>
              </a:spcBef>
            </a:pP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国民党政府处在全民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的</a:t>
            </a:r>
            <a:endParaRPr lang="en-US" altLang="zh-CN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algn="ctr">
              <a:spcBef>
                <a:spcPct val="20000"/>
              </a:spcBef>
            </a:pP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包围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中 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2436551" y="834887"/>
            <a:ext cx="3651896" cy="1136417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从争取和平民主到</a:t>
            </a:r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进行</a:t>
            </a:r>
            <a:endParaRPr lang="en-US" altLang="zh-CN" sz="240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自卫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战争</a:t>
            </a:r>
          </a:p>
        </p:txBody>
      </p:sp>
    </p:spTree>
    <p:extLst>
      <p:ext uri="{BB962C8B-B14F-4D97-AF65-F5344CB8AC3E}">
        <p14:creationId xmlns:p14="http://schemas.microsoft.com/office/powerpoint/2010/main" val="45673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366" y="435301"/>
            <a:ext cx="4769102" cy="5440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z="2000" dirty="0">
                <a:solidFill>
                  <a:schemeClr val="tx1"/>
                </a:solidFill>
              </a:rPr>
              <a:t>第三节 开辟中国社会主义改造道路 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3879" y="1315533"/>
            <a:ext cx="10515600" cy="4688659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对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资本主义工商业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的改造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  政策：</a:t>
            </a:r>
            <a:r>
              <a:rPr lang="zh-CN" altLang="en-US" u="sng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u="sng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政策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  初级形式：通过</a:t>
            </a:r>
            <a:r>
              <a:rPr lang="zh-CN" altLang="en-US" u="sng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u="sng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办法建立联系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  高级形式：</a:t>
            </a:r>
            <a:r>
              <a:rPr lang="zh-CN" altLang="en-US" u="sng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u="sng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</a:t>
            </a:r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Picture 2" descr="C:\Users\User\Documents\263EM\chuzi@sunlands.com\history\user\image\0a2b8d88-43cd-46c8-836a-beea4a59c9d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774" y="1372596"/>
            <a:ext cx="1386222" cy="44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内容占位符 2"/>
          <p:cNvSpPr txBox="1"/>
          <p:nvPr/>
        </p:nvSpPr>
        <p:spPr>
          <a:xfrm>
            <a:off x="960366" y="4510614"/>
            <a:ext cx="11007055" cy="942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0"/>
              </a:spcBef>
            </a:pPr>
            <a:r>
              <a:rPr lang="zh-CN" altLang="en-US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企业利润：采取“</a:t>
            </a:r>
            <a:r>
              <a:rPr lang="zh-CN" altLang="en-US" u="sng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u="sng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</a:t>
            </a:r>
            <a:r>
              <a:rPr lang="zh-CN" altLang="en-US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”：</a:t>
            </a:r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国家所得税、企业公积金、工人福利费、股金红利</a:t>
            </a:r>
            <a:r>
              <a:rPr lang="zh-CN" altLang="en-US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891" y="-57565"/>
            <a:ext cx="5454002" cy="143016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35782" y="29320"/>
            <a:ext cx="6207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8.3.1.2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对资本主义工商业的社会主义改造</a:t>
            </a:r>
          </a:p>
        </p:txBody>
      </p:sp>
    </p:spTree>
    <p:extLst>
      <p:ext uri="{BB962C8B-B14F-4D97-AF65-F5344CB8AC3E}">
        <p14:creationId xmlns:p14="http://schemas.microsoft.com/office/powerpoint/2010/main" val="326097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366" y="435301"/>
            <a:ext cx="4769102" cy="5440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z="2000" dirty="0">
                <a:solidFill>
                  <a:schemeClr val="tx1"/>
                </a:solidFill>
              </a:rPr>
              <a:t>第三节 开辟中国社会主义改造道路 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3879" y="1315533"/>
            <a:ext cx="10515600" cy="4688659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对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资本主义工商业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的改造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  政策：</a:t>
            </a:r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赎买政策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  初级形式：通过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订立合同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的办法建立联系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  高级形式：</a:t>
            </a:r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公私合营。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Picture 2" descr="C:\Users\User\Documents\263EM\chuzi@sunlands.com\history\user\image\0a2b8d88-43cd-46c8-836a-beea4a59c9d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774" y="1372596"/>
            <a:ext cx="1386222" cy="44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内容占位符 2"/>
          <p:cNvSpPr txBox="1"/>
          <p:nvPr/>
        </p:nvSpPr>
        <p:spPr>
          <a:xfrm>
            <a:off x="960366" y="4510614"/>
            <a:ext cx="11007055" cy="942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0"/>
              </a:spcBef>
            </a:pPr>
            <a:r>
              <a:rPr lang="zh-CN" altLang="en-US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企业利润：采取“</a:t>
            </a:r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四马分肥</a:t>
            </a:r>
            <a:r>
              <a:rPr lang="zh-CN" altLang="en-US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”：</a:t>
            </a:r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国家所得税、企业公积金、工人福利费、股金红利</a:t>
            </a:r>
            <a:r>
              <a:rPr lang="zh-CN" altLang="en-US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891" y="-57565"/>
            <a:ext cx="5454002" cy="143016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35782" y="29320"/>
            <a:ext cx="6207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8.3.1.2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对资本主义工商业的社会主义改造</a:t>
            </a:r>
          </a:p>
        </p:txBody>
      </p:sp>
    </p:spTree>
    <p:extLst>
      <p:ext uri="{BB962C8B-B14F-4D97-AF65-F5344CB8AC3E}">
        <p14:creationId xmlns:p14="http://schemas.microsoft.com/office/powerpoint/2010/main" val="324839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96310" y="2165169"/>
            <a:ext cx="2088504" cy="1283792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社会主义基本制度的全面确立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6" y="260721"/>
            <a:ext cx="231871" cy="51947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453580" y="260721"/>
            <a:ext cx="3651896" cy="10151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</a:p>
          <a:p>
            <a:pPr algn="ctr"/>
            <a:r>
              <a:rPr lang="en-US" altLang="zh-CN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《</a:t>
            </a: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共同纲领</a:t>
            </a:r>
            <a:r>
              <a:rPr lang="en-US" altLang="zh-CN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》</a:t>
            </a: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的全面实施与新民主主义革命任务的胜利完成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470608" y="4440301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</a:p>
          <a:p>
            <a:pPr algn="ctr">
              <a:spcBef>
                <a:spcPct val="20000"/>
              </a:spcBef>
            </a:pP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开辟中国社会主义改造道路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2453580" y="2299498"/>
            <a:ext cx="3651896" cy="10151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</a:p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制定过渡时期总路线</a:t>
            </a:r>
          </a:p>
        </p:txBody>
      </p:sp>
      <p:sp>
        <p:nvSpPr>
          <p:cNvPr id="7" name="左大括号 6"/>
          <p:cNvSpPr/>
          <p:nvPr/>
        </p:nvSpPr>
        <p:spPr>
          <a:xfrm>
            <a:off x="6151051" y="3910265"/>
            <a:ext cx="204592" cy="208634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334538" y="3912359"/>
            <a:ext cx="3085169" cy="6623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三大改造的完成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6346113" y="4630908"/>
            <a:ext cx="3064064" cy="651254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社会主义工业化的发展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6355643" y="5345358"/>
            <a:ext cx="3064064" cy="65125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社会主义制度的建立</a:t>
            </a:r>
          </a:p>
        </p:txBody>
      </p:sp>
    </p:spTree>
    <p:extLst>
      <p:ext uri="{BB962C8B-B14F-4D97-AF65-F5344CB8AC3E}">
        <p14:creationId xmlns:p14="http://schemas.microsoft.com/office/powerpoint/2010/main" val="26510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9962" y="458451"/>
            <a:ext cx="10192076" cy="5440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z="2000" dirty="0">
                <a:solidFill>
                  <a:schemeClr val="tx1"/>
                </a:solidFill>
              </a:rPr>
              <a:t>第三节 开辟中国社会主义改造道路 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6438" y="1460952"/>
            <a:ext cx="10515600" cy="4000034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社会主义工业化的发展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0"/>
              </a:spcBef>
            </a:pP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0"/>
              </a:spcBef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第一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个五年计划（</a:t>
            </a:r>
            <a:r>
              <a:rPr lang="en-US" altLang="zh-CN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1953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-1957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spcBef>
                <a:spcPts val="0"/>
              </a:spcBef>
            </a:pP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spcBef>
                <a:spcPts val="0"/>
              </a:spcBef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三大钢铁基地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：鞍山、包头、武汉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spcBef>
                <a:spcPts val="0"/>
              </a:spcBef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工厂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：长春第一汽车制造厂、沈阳机床厂、北京电子管厂、沈阳飞机制造厂；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spcBef>
                <a:spcPts val="0"/>
              </a:spcBef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交通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武汉长江大桥；青藏新藏康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藏公路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spcBef>
                <a:spcPts val="0"/>
              </a:spcBef>
            </a:pPr>
            <a:endParaRPr lang="zh-CN" altLang="en-US" dirty="0"/>
          </a:p>
        </p:txBody>
      </p:sp>
      <p:pic>
        <p:nvPicPr>
          <p:cNvPr id="5" name="Picture 2" descr="C:\Users\User\Documents\263EM\chuzi@sunlands.com\history\user\image\0a2b8d88-43cd-46c8-836a-beea4a59c9d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426" y="2382896"/>
            <a:ext cx="1386222" cy="44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752" y="0"/>
            <a:ext cx="4946248" cy="151085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62" y="4476580"/>
            <a:ext cx="3458888" cy="219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5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96310" y="2165169"/>
            <a:ext cx="2088504" cy="1283792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社会主义基本制度的全面确立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6" y="260721"/>
            <a:ext cx="231871" cy="51947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453580" y="260721"/>
            <a:ext cx="3651896" cy="10151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</a:p>
          <a:p>
            <a:pPr algn="ctr"/>
            <a:r>
              <a:rPr lang="en-US" altLang="zh-CN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《</a:t>
            </a: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共同纲领</a:t>
            </a:r>
            <a:r>
              <a:rPr lang="en-US" altLang="zh-CN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》</a:t>
            </a: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的全面实施与新民主主义革命任务的胜利完成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470608" y="4440301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</a:p>
          <a:p>
            <a:pPr algn="ctr">
              <a:spcBef>
                <a:spcPct val="20000"/>
              </a:spcBef>
            </a:pP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开辟中国社会主义改造道路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2453580" y="2299498"/>
            <a:ext cx="3651896" cy="10151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</a:p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制定过渡时期总路线</a:t>
            </a:r>
          </a:p>
        </p:txBody>
      </p:sp>
      <p:sp>
        <p:nvSpPr>
          <p:cNvPr id="7" name="左大括号 6"/>
          <p:cNvSpPr/>
          <p:nvPr/>
        </p:nvSpPr>
        <p:spPr>
          <a:xfrm>
            <a:off x="6151051" y="3910265"/>
            <a:ext cx="204592" cy="208634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334538" y="3912359"/>
            <a:ext cx="3085169" cy="6623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三大改造的完成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6346113" y="4630908"/>
            <a:ext cx="3064064" cy="65125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社会主义工业化的发展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6355643" y="5345358"/>
            <a:ext cx="3064064" cy="651254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社会主义制度的建立</a:t>
            </a:r>
          </a:p>
        </p:txBody>
      </p:sp>
    </p:spTree>
    <p:extLst>
      <p:ext uri="{BB962C8B-B14F-4D97-AF65-F5344CB8AC3E}">
        <p14:creationId xmlns:p14="http://schemas.microsoft.com/office/powerpoint/2010/main" val="403009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611" y="446876"/>
            <a:ext cx="10192076" cy="5440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z="2000" dirty="0">
                <a:solidFill>
                  <a:schemeClr val="tx1"/>
                </a:solidFill>
              </a:rPr>
              <a:t>第三节 开辟中国社会主义改造道路 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9011" y="1466039"/>
            <a:ext cx="11604567" cy="4685379"/>
          </a:xfrm>
        </p:spPr>
        <p:txBody>
          <a:bodyPr>
            <a:noAutofit/>
          </a:bodyPr>
          <a:lstStyle/>
          <a:p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社会主义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基本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制度的建立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三大改造完成的意义：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标志：社会主义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基本经济制度的建立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，是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中国进入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社会主义社会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的最主要标志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变革：生产关系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方面由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私有制到公有制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的一场伟大的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变革。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前提：</a:t>
            </a:r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社会主义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基本制度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建立，为当代中国一切发展进步奠定了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根本政治前提和制度基础。</a:t>
            </a:r>
          </a:p>
          <a:p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Picture 2" descr="C:\Users\User\Documents\263EM\chuzi@sunlands.com\history\user\image\3084c54e-ce11-4231-a09c-d206235d172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165" y="1535603"/>
            <a:ext cx="1328809" cy="40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下箭头 8"/>
          <p:cNvSpPr/>
          <p:nvPr/>
        </p:nvSpPr>
        <p:spPr>
          <a:xfrm>
            <a:off x="4748270" y="4377625"/>
            <a:ext cx="1054219" cy="815250"/>
          </a:xfrm>
          <a:prstGeom prst="down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369165" y="5430431"/>
            <a:ext cx="40615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进一步</a:t>
            </a:r>
            <a:r>
              <a:rPr lang="zh-CN" altLang="en-US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推进工业化、现代化</a:t>
            </a:r>
            <a:r>
              <a:rPr lang="zh-CN" altLang="en-US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建设</a:t>
            </a:r>
            <a:r>
              <a:rPr lang="zh-CN" altLang="en-US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729" y="0"/>
            <a:ext cx="5027271" cy="153560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046" y="1937166"/>
            <a:ext cx="2394532" cy="239058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35782" y="29320"/>
            <a:ext cx="6207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8.3.3.1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社会主义改造基本完成的意义</a:t>
            </a:r>
          </a:p>
        </p:txBody>
      </p:sp>
    </p:spTree>
    <p:extLst>
      <p:ext uri="{BB962C8B-B14F-4D97-AF65-F5344CB8AC3E}">
        <p14:creationId xmlns:p14="http://schemas.microsoft.com/office/powerpoint/2010/main" val="163858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611" y="446876"/>
            <a:ext cx="10192076" cy="5440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z="2000" dirty="0">
                <a:solidFill>
                  <a:schemeClr val="tx1"/>
                </a:solidFill>
              </a:rPr>
              <a:t>第三节 开辟中国社会主义改造道路 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9011" y="1466039"/>
            <a:ext cx="11604567" cy="4685379"/>
          </a:xfrm>
        </p:spPr>
        <p:txBody>
          <a:bodyPr>
            <a:noAutofit/>
          </a:bodyPr>
          <a:lstStyle/>
          <a:p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社会主义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基本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制度的建立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三大改造完成的意义：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标志：社会主义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基本经济制度的建立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，是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中国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进入</a:t>
            </a:r>
            <a:r>
              <a:rPr lang="zh-CN" altLang="en-US" u="sng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u="sng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最主要标志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变革：生产关系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方面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由</a:t>
            </a:r>
            <a:r>
              <a:rPr lang="zh-CN" altLang="en-US" u="sng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u="sng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一场伟大的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变革。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前提：</a:t>
            </a:r>
            <a:r>
              <a:rPr lang="zh-CN" altLang="en-US" u="sng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建立，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为当代中国一切发展进步奠定了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根本政治前提和制度基础。</a:t>
            </a:r>
          </a:p>
          <a:p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Picture 2" descr="C:\Users\User\Documents\263EM\chuzi@sunlands.com\history\user\image\3084c54e-ce11-4231-a09c-d206235d172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165" y="1535603"/>
            <a:ext cx="1328809" cy="40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下箭头 8"/>
          <p:cNvSpPr/>
          <p:nvPr/>
        </p:nvSpPr>
        <p:spPr>
          <a:xfrm>
            <a:off x="4748270" y="4377625"/>
            <a:ext cx="1054219" cy="815250"/>
          </a:xfrm>
          <a:prstGeom prst="down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369165" y="5430431"/>
            <a:ext cx="40615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进一步</a:t>
            </a:r>
            <a:r>
              <a:rPr lang="zh-CN" altLang="en-US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推进工业化、现代化</a:t>
            </a:r>
            <a:r>
              <a:rPr lang="zh-CN" altLang="en-US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建设</a:t>
            </a:r>
            <a:r>
              <a:rPr lang="zh-CN" altLang="en-US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729" y="0"/>
            <a:ext cx="5027271" cy="153560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046" y="1937166"/>
            <a:ext cx="2394532" cy="239058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35782" y="29320"/>
            <a:ext cx="6207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8.3.3.1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社会主义改造基本完成的意义</a:t>
            </a:r>
          </a:p>
        </p:txBody>
      </p:sp>
    </p:spTree>
    <p:extLst>
      <p:ext uri="{BB962C8B-B14F-4D97-AF65-F5344CB8AC3E}">
        <p14:creationId xmlns:p14="http://schemas.microsoft.com/office/powerpoint/2010/main" val="296032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611" y="446876"/>
            <a:ext cx="10192076" cy="5440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z="2000" dirty="0">
                <a:solidFill>
                  <a:schemeClr val="tx1"/>
                </a:solidFill>
              </a:rPr>
              <a:t>第三节 开辟中国社会主义改造道路 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9011" y="1466039"/>
            <a:ext cx="11604567" cy="4685379"/>
          </a:xfrm>
        </p:spPr>
        <p:txBody>
          <a:bodyPr>
            <a:noAutofit/>
          </a:bodyPr>
          <a:lstStyle/>
          <a:p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社会主义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基本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制度的建立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三大改造完成的意义：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标志：社会主义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基本经济制度的建立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，是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中国进入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社会主义社会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的最主要标志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变革：生产关系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方面由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私有制到公有制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的一场伟大的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变革。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前提：</a:t>
            </a:r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社会主义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基本制度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建立，为当代中国一切发展进步奠定了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根本政治前提和制度基础。</a:t>
            </a:r>
          </a:p>
          <a:p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Picture 2" descr="C:\Users\User\Documents\263EM\chuzi@sunlands.com\history\user\image\3084c54e-ce11-4231-a09c-d206235d172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165" y="1535603"/>
            <a:ext cx="1328809" cy="40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下箭头 8"/>
          <p:cNvSpPr/>
          <p:nvPr/>
        </p:nvSpPr>
        <p:spPr>
          <a:xfrm>
            <a:off x="4748270" y="4377625"/>
            <a:ext cx="1054219" cy="815250"/>
          </a:xfrm>
          <a:prstGeom prst="down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369165" y="5430431"/>
            <a:ext cx="40615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进一步</a:t>
            </a:r>
            <a:r>
              <a:rPr lang="zh-CN" altLang="en-US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推进工业化、现代化</a:t>
            </a:r>
            <a:r>
              <a:rPr lang="zh-CN" altLang="en-US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建设</a:t>
            </a:r>
            <a:r>
              <a:rPr lang="zh-CN" altLang="en-US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729" y="0"/>
            <a:ext cx="5027271" cy="153560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046" y="1937166"/>
            <a:ext cx="2394532" cy="239058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35782" y="29320"/>
            <a:ext cx="6207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8.3.3.1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社会主义改造基本完成的意义</a:t>
            </a:r>
          </a:p>
        </p:txBody>
      </p:sp>
    </p:spTree>
    <p:extLst>
      <p:ext uri="{BB962C8B-B14F-4D97-AF65-F5344CB8AC3E}">
        <p14:creationId xmlns:p14="http://schemas.microsoft.com/office/powerpoint/2010/main" val="47200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5841" y="439861"/>
            <a:ext cx="10192076" cy="544050"/>
          </a:xfrm>
        </p:spPr>
        <p:txBody>
          <a:bodyPr/>
          <a:lstStyle/>
          <a:p>
            <a:r>
              <a:rPr lang="zh-CN" altLang="en-US" sz="2000" dirty="0">
                <a:solidFill>
                  <a:schemeClr val="tx1"/>
                </a:solidFill>
              </a:rPr>
              <a:t>练一练</a:t>
            </a:r>
          </a:p>
        </p:txBody>
      </p:sp>
      <p:sp>
        <p:nvSpPr>
          <p:cNvPr id="4" name="矩形 3"/>
          <p:cNvSpPr/>
          <p:nvPr/>
        </p:nvSpPr>
        <p:spPr>
          <a:xfrm>
            <a:off x="822926" y="1579780"/>
            <a:ext cx="1154135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我国农业社会主义改造中，具有完全社会主义性质的经济组织形式是（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sz="24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变工队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     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互助组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初级农业生产合作社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高级农业生产合作社</a:t>
            </a:r>
          </a:p>
        </p:txBody>
      </p:sp>
    </p:spTree>
    <p:extLst>
      <p:ext uri="{BB962C8B-B14F-4D97-AF65-F5344CB8AC3E}">
        <p14:creationId xmlns:p14="http://schemas.microsoft.com/office/powerpoint/2010/main" val="324762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5841" y="439861"/>
            <a:ext cx="10192076" cy="544050"/>
          </a:xfrm>
        </p:spPr>
        <p:txBody>
          <a:bodyPr/>
          <a:lstStyle/>
          <a:p>
            <a:r>
              <a:rPr lang="zh-CN" altLang="en-US" sz="2000" dirty="0">
                <a:solidFill>
                  <a:schemeClr val="tx1"/>
                </a:solidFill>
              </a:rPr>
              <a:t>练一练</a:t>
            </a:r>
          </a:p>
        </p:txBody>
      </p:sp>
      <p:sp>
        <p:nvSpPr>
          <p:cNvPr id="4" name="矩形 3"/>
          <p:cNvSpPr/>
          <p:nvPr/>
        </p:nvSpPr>
        <p:spPr>
          <a:xfrm>
            <a:off x="822926" y="1579780"/>
            <a:ext cx="1154135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我国农业社会主义改造中，具有完全社会主义性质的经济组织形式是（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变工队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     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互助组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初级农业生产合作社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高级农业生产合作社</a:t>
            </a:r>
          </a:p>
        </p:txBody>
      </p:sp>
    </p:spTree>
    <p:extLst>
      <p:ext uri="{BB962C8B-B14F-4D97-AF65-F5344CB8AC3E}">
        <p14:creationId xmlns:p14="http://schemas.microsoft.com/office/powerpoint/2010/main" val="141717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96310" y="3026557"/>
            <a:ext cx="2088504" cy="1283792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社会主义基本制度的全面确立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6" y="1122109"/>
            <a:ext cx="231871" cy="51947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453580" y="1122109"/>
            <a:ext cx="3651896" cy="1015135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</a:p>
          <a:p>
            <a:pPr algn="ctr"/>
            <a:r>
              <a:rPr lang="en-US" altLang="zh-CN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《</a:t>
            </a:r>
            <a:r>
              <a:rPr lang="zh-CN" alt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共同纲领</a:t>
            </a:r>
            <a:r>
              <a:rPr lang="en-US" altLang="zh-CN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》</a:t>
            </a:r>
            <a:r>
              <a:rPr lang="zh-CN" alt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的全面实施与新民主主义革命任务的胜利完成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470608" y="5301689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</a:p>
          <a:p>
            <a:pPr algn="ctr">
              <a:spcBef>
                <a:spcPct val="20000"/>
              </a:spcBef>
            </a:pP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开辟中国社会主义改造道路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2453580" y="3160886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</a:p>
          <a:p>
            <a:pPr algn="ctr">
              <a:spcBef>
                <a:spcPct val="20000"/>
              </a:spcBef>
            </a:pP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制定过渡时期总路线</a:t>
            </a:r>
          </a:p>
        </p:txBody>
      </p:sp>
      <p:sp>
        <p:nvSpPr>
          <p:cNvPr id="7" name="左大括号 6"/>
          <p:cNvSpPr/>
          <p:nvPr/>
        </p:nvSpPr>
        <p:spPr>
          <a:xfrm>
            <a:off x="6134024" y="244070"/>
            <a:ext cx="193738" cy="280406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329085" y="246164"/>
            <a:ext cx="3085169" cy="6623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中华人民共和国的成立</a:t>
            </a:r>
            <a:endParaRPr lang="zh-CN" altLang="en-US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329085" y="964713"/>
            <a:ext cx="3064064" cy="65125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大陆初步统一人民民主专政基本巩固</a:t>
            </a:r>
            <a:endParaRPr lang="zh-CN" altLang="en-US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327762" y="1682823"/>
            <a:ext cx="3064064" cy="65125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国民经济全面恢复</a:t>
            </a:r>
            <a:endParaRPr lang="zh-CN" altLang="en-US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327762" y="2403466"/>
            <a:ext cx="3064064" cy="65125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为新中国赢得良好的外部环境</a:t>
            </a:r>
            <a:endParaRPr lang="zh-CN" altLang="en-US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22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5841" y="439861"/>
            <a:ext cx="10192076" cy="544050"/>
          </a:xfrm>
        </p:spPr>
        <p:txBody>
          <a:bodyPr/>
          <a:lstStyle/>
          <a:p>
            <a:r>
              <a:rPr lang="zh-CN" altLang="en-US" sz="2000" dirty="0">
                <a:solidFill>
                  <a:schemeClr val="tx1"/>
                </a:solidFill>
              </a:rPr>
              <a:t>练一练</a:t>
            </a:r>
          </a:p>
        </p:txBody>
      </p:sp>
      <p:sp>
        <p:nvSpPr>
          <p:cNvPr id="4" name="矩形 3"/>
          <p:cNvSpPr/>
          <p:nvPr/>
        </p:nvSpPr>
        <p:spPr>
          <a:xfrm>
            <a:off x="822926" y="1579780"/>
            <a:ext cx="1154135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 </a:t>
            </a:r>
            <a:r>
              <a:rPr lang="zh-CN" altLang="en-US" sz="240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我</a:t>
            </a:r>
            <a:r>
              <a:rPr lang="zh-CN" altLang="zh-CN" sz="240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国对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资本主义工商业进行社会主义改造的高级形式是（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en-US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sz="24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en-US" altLang="zh-CN" sz="24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．加工订货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．统购包销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．公私合营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．经销</a:t>
            </a:r>
            <a:r>
              <a:rPr lang="zh-CN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代销</a:t>
            </a:r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105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5841" y="439861"/>
            <a:ext cx="10192076" cy="544050"/>
          </a:xfrm>
        </p:spPr>
        <p:txBody>
          <a:bodyPr/>
          <a:lstStyle/>
          <a:p>
            <a:r>
              <a:rPr lang="zh-CN" altLang="en-US" sz="2000" dirty="0">
                <a:solidFill>
                  <a:schemeClr val="tx1"/>
                </a:solidFill>
              </a:rPr>
              <a:t>练一练</a:t>
            </a:r>
          </a:p>
        </p:txBody>
      </p:sp>
      <p:sp>
        <p:nvSpPr>
          <p:cNvPr id="4" name="矩形 3"/>
          <p:cNvSpPr/>
          <p:nvPr/>
        </p:nvSpPr>
        <p:spPr>
          <a:xfrm>
            <a:off x="822926" y="1579780"/>
            <a:ext cx="1154135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 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我</a:t>
            </a:r>
            <a:r>
              <a:rPr lang="zh-CN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国对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资本主义工商业进行社会主义改造的高级形式是（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en-US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en-US" altLang="zh-CN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．加工订货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．统购包销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．公私合营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．经销</a:t>
            </a:r>
            <a:r>
              <a:rPr lang="zh-CN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代销</a:t>
            </a:r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623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5841" y="439861"/>
            <a:ext cx="10192076" cy="544050"/>
          </a:xfrm>
        </p:spPr>
        <p:txBody>
          <a:bodyPr/>
          <a:lstStyle/>
          <a:p>
            <a:r>
              <a:rPr lang="zh-CN" altLang="en-US" sz="2000" dirty="0">
                <a:solidFill>
                  <a:schemeClr val="tx1"/>
                </a:solidFill>
              </a:rPr>
              <a:t>练一练</a:t>
            </a:r>
          </a:p>
        </p:txBody>
      </p:sp>
      <p:sp>
        <p:nvSpPr>
          <p:cNvPr id="4" name="矩形 3"/>
          <p:cNvSpPr/>
          <p:nvPr/>
        </p:nvSpPr>
        <p:spPr>
          <a:xfrm>
            <a:off x="822926" y="1579780"/>
            <a:ext cx="1154135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</a:t>
            </a:r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 </a:t>
            </a:r>
            <a:r>
              <a:rPr lang="zh-CN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我国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对资本主义工商业的社会主义改造所采取的基本政策是（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en-US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加工订货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和平赎买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统购包销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公私合营</a:t>
            </a:r>
          </a:p>
        </p:txBody>
      </p:sp>
    </p:spTree>
    <p:extLst>
      <p:ext uri="{BB962C8B-B14F-4D97-AF65-F5344CB8AC3E}">
        <p14:creationId xmlns:p14="http://schemas.microsoft.com/office/powerpoint/2010/main" val="90229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5841" y="439861"/>
            <a:ext cx="10192076" cy="544050"/>
          </a:xfrm>
        </p:spPr>
        <p:txBody>
          <a:bodyPr/>
          <a:lstStyle/>
          <a:p>
            <a:r>
              <a:rPr lang="zh-CN" altLang="en-US" sz="2000" dirty="0">
                <a:solidFill>
                  <a:schemeClr val="tx1"/>
                </a:solidFill>
              </a:rPr>
              <a:t>练一练</a:t>
            </a:r>
          </a:p>
        </p:txBody>
      </p:sp>
      <p:sp>
        <p:nvSpPr>
          <p:cNvPr id="4" name="矩形 3"/>
          <p:cNvSpPr/>
          <p:nvPr/>
        </p:nvSpPr>
        <p:spPr>
          <a:xfrm>
            <a:off x="822926" y="1579780"/>
            <a:ext cx="1154135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</a:t>
            </a:r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 </a:t>
            </a:r>
            <a:r>
              <a:rPr lang="zh-CN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我国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对资本主义工商业的社会主义改造所采取的基本政策是（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en-US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加工订货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和平赎买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统购包销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公私合营</a:t>
            </a:r>
          </a:p>
        </p:txBody>
      </p:sp>
    </p:spTree>
    <p:extLst>
      <p:ext uri="{BB962C8B-B14F-4D97-AF65-F5344CB8AC3E}">
        <p14:creationId xmlns:p14="http://schemas.microsoft.com/office/powerpoint/2010/main" val="45211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5841" y="439861"/>
            <a:ext cx="10192076" cy="544050"/>
          </a:xfrm>
        </p:spPr>
        <p:txBody>
          <a:bodyPr/>
          <a:lstStyle/>
          <a:p>
            <a:r>
              <a:rPr lang="zh-CN" altLang="en-US" sz="2000" dirty="0">
                <a:solidFill>
                  <a:schemeClr val="tx1"/>
                </a:solidFill>
              </a:rPr>
              <a:t>练一练</a:t>
            </a:r>
          </a:p>
        </p:txBody>
      </p:sp>
      <p:sp>
        <p:nvSpPr>
          <p:cNvPr id="4" name="矩形 3"/>
          <p:cNvSpPr/>
          <p:nvPr/>
        </p:nvSpPr>
        <p:spPr>
          <a:xfrm>
            <a:off x="822926" y="1579780"/>
            <a:ext cx="1154135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</a:t>
            </a:r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中国进入社会主义社会的主要标志是（ 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</a:t>
            </a:r>
            <a:r>
              <a:rPr lang="zh-CN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  <a:endParaRPr lang="zh-CN" altLang="zh-CN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．中华人民共和国的成立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     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．过渡时期总路线的提出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．第一届全国人民代表大会的召开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．社会主义三大改造的完成</a:t>
            </a:r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89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5841" y="439861"/>
            <a:ext cx="10192076" cy="544050"/>
          </a:xfrm>
        </p:spPr>
        <p:txBody>
          <a:bodyPr/>
          <a:lstStyle/>
          <a:p>
            <a:r>
              <a:rPr lang="zh-CN" altLang="en-US" sz="2000" dirty="0">
                <a:solidFill>
                  <a:schemeClr val="tx1"/>
                </a:solidFill>
              </a:rPr>
              <a:t>练一练</a:t>
            </a:r>
          </a:p>
        </p:txBody>
      </p:sp>
      <p:sp>
        <p:nvSpPr>
          <p:cNvPr id="4" name="矩形 3"/>
          <p:cNvSpPr/>
          <p:nvPr/>
        </p:nvSpPr>
        <p:spPr>
          <a:xfrm>
            <a:off x="822926" y="1579780"/>
            <a:ext cx="1154135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</a:t>
            </a:r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中国进入社会主义社会的主要标志是（  </a:t>
            </a:r>
            <a:r>
              <a:rPr lang="zh-CN" altLang="zh-CN" sz="2400" b="1" dirty="0">
                <a:solidFill>
                  <a:srgbClr val="C23C0D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sz="2400" b="1" dirty="0">
                <a:solidFill>
                  <a:srgbClr val="C23C0D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zh-CN" altLang="en-US" sz="2400" b="1" dirty="0">
                <a:solidFill>
                  <a:srgbClr val="C23C0D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sz="2400" b="1" dirty="0">
                <a:solidFill>
                  <a:srgbClr val="C23C0D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．中华人民共和国的成立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     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．过渡时期总路线的提出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．第一届全国人民代表大会的召开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．社会主义三大改造的完成</a:t>
            </a:r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322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5841" y="439861"/>
            <a:ext cx="10192076" cy="544050"/>
          </a:xfrm>
        </p:spPr>
        <p:txBody>
          <a:bodyPr/>
          <a:lstStyle/>
          <a:p>
            <a:r>
              <a:rPr lang="zh-CN" altLang="en-US" sz="2000" dirty="0">
                <a:solidFill>
                  <a:schemeClr val="tx1"/>
                </a:solidFill>
              </a:rPr>
              <a:t>练一练</a:t>
            </a:r>
          </a:p>
        </p:txBody>
      </p:sp>
      <p:sp>
        <p:nvSpPr>
          <p:cNvPr id="4" name="矩形 3"/>
          <p:cNvSpPr/>
          <p:nvPr/>
        </p:nvSpPr>
        <p:spPr>
          <a:xfrm>
            <a:off x="834215" y="2144224"/>
            <a:ext cx="1154135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5.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社会主义改造的在经济上的特点是降低了（  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sz="24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）的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比重。</a:t>
            </a:r>
            <a:endParaRPr lang="en-US" altLang="zh-CN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/>
            </a:r>
            <a:b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国营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经济</a:t>
            </a: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合作社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经济</a:t>
            </a: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公私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合营经济</a:t>
            </a: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个体经济</a:t>
            </a:r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738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5841" y="439861"/>
            <a:ext cx="10192076" cy="544050"/>
          </a:xfrm>
        </p:spPr>
        <p:txBody>
          <a:bodyPr/>
          <a:lstStyle/>
          <a:p>
            <a:r>
              <a:rPr lang="zh-CN" altLang="en-US" sz="2000" dirty="0">
                <a:solidFill>
                  <a:schemeClr val="tx1"/>
                </a:solidFill>
              </a:rPr>
              <a:t>练一练</a:t>
            </a:r>
          </a:p>
        </p:txBody>
      </p:sp>
      <p:sp>
        <p:nvSpPr>
          <p:cNvPr id="4" name="矩形 3"/>
          <p:cNvSpPr/>
          <p:nvPr/>
        </p:nvSpPr>
        <p:spPr>
          <a:xfrm>
            <a:off x="834215" y="2144224"/>
            <a:ext cx="1154135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5.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社会主义改造的在经济上的特点是降低了（ 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sz="24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sz="24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）的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比重。</a:t>
            </a:r>
            <a:endParaRPr lang="en-US" altLang="zh-CN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/>
            </a:r>
            <a:b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国营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经济</a:t>
            </a: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合作社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经济</a:t>
            </a: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公私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合营经济</a:t>
            </a: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个体经济</a:t>
            </a:r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04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3769" y="3052832"/>
            <a:ext cx="2088504" cy="93610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中国近现代史纲要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5" y="539747"/>
            <a:ext cx="250223" cy="59622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470608" y="1418329"/>
            <a:ext cx="2115358" cy="1015135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打天下</a:t>
            </a:r>
            <a:endParaRPr lang="zh-CN" altLang="en-US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2470608" y="4927179"/>
            <a:ext cx="2115358" cy="1015135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守天下</a:t>
            </a:r>
            <a:endParaRPr lang="zh-CN" altLang="en-US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左大括号 5"/>
          <p:cNvSpPr/>
          <p:nvPr/>
        </p:nvSpPr>
        <p:spPr>
          <a:xfrm>
            <a:off x="4668657" y="616893"/>
            <a:ext cx="167532" cy="261800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左大括号 6"/>
          <p:cNvSpPr/>
          <p:nvPr/>
        </p:nvSpPr>
        <p:spPr>
          <a:xfrm>
            <a:off x="4627311" y="4178203"/>
            <a:ext cx="250223" cy="267979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836189" y="738769"/>
            <a:ext cx="1897120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诞生背景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836189" y="2647937"/>
            <a:ext cx="1897120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我党诞生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836189" y="4335293"/>
            <a:ext cx="1897120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谋出路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836189" y="4983081"/>
            <a:ext cx="1897120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走弯路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845549" y="5636598"/>
            <a:ext cx="1897120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富强路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4856862" y="6310156"/>
            <a:ext cx="1897120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新时代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左大括号 13"/>
          <p:cNvSpPr/>
          <p:nvPr/>
        </p:nvSpPr>
        <p:spPr>
          <a:xfrm>
            <a:off x="6784014" y="166255"/>
            <a:ext cx="250223" cy="168024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左大括号 14"/>
          <p:cNvSpPr/>
          <p:nvPr/>
        </p:nvSpPr>
        <p:spPr>
          <a:xfrm>
            <a:off x="6784014" y="1925896"/>
            <a:ext cx="201508" cy="209782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7034237" y="166255"/>
            <a:ext cx="3497526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第一章：反对外国侵略的斗争</a:t>
            </a:r>
            <a:endParaRPr lang="zh-CN" alt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7061239" y="750726"/>
            <a:ext cx="3470524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第二章：对国家出路的早期探索</a:t>
            </a:r>
            <a:endParaRPr lang="zh-CN" alt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7050233" y="1380840"/>
            <a:ext cx="3481530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第三章：辛亥革命</a:t>
            </a:r>
            <a:endParaRPr lang="zh-CN" alt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7034237" y="1936573"/>
            <a:ext cx="3497526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第四章：开天辟地的大事变</a:t>
            </a:r>
            <a:endParaRPr lang="zh-CN" alt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7034237" y="2542333"/>
            <a:ext cx="3497526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第五章：中国革命的新道路</a:t>
            </a:r>
            <a:endParaRPr lang="zh-CN" alt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7034237" y="3119367"/>
            <a:ext cx="3497526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第六章：中华民族的抗日战争</a:t>
            </a:r>
            <a:endParaRPr lang="zh-CN" alt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7034237" y="3680998"/>
            <a:ext cx="3497526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第七章：为创建新中国而奋斗</a:t>
            </a:r>
            <a:endParaRPr lang="zh-CN" alt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7034235" y="4330345"/>
            <a:ext cx="4397703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第八章：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社会主义基本制度的全面确立 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7036493" y="5011463"/>
            <a:ext cx="4411442" cy="497205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20000"/>
              </a:spcBef>
            </a:pPr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第九章：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社会主义建设在探索中曲折发展 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7034237" y="5626613"/>
            <a:ext cx="4380777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第十章：改革开放与</a:t>
            </a:r>
            <a:r>
              <a:rPr lang="zh-CN" altLang="en-US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现代化建设新时期</a:t>
            </a:r>
            <a:endParaRPr lang="zh-CN" alt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7034235" y="6310157"/>
            <a:ext cx="4380779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第十一章：中国特色</a:t>
            </a:r>
            <a:r>
              <a:rPr lang="zh-CN" altLang="en-US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社会主义进入新时代</a:t>
            </a:r>
            <a:endParaRPr lang="zh-CN" alt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8" name="直线连接符 27"/>
          <p:cNvCxnSpPr>
            <a:stCxn id="24" idx="1"/>
            <a:endCxn id="10" idx="3"/>
          </p:cNvCxnSpPr>
          <p:nvPr/>
        </p:nvCxnSpPr>
        <p:spPr>
          <a:xfrm flipH="1">
            <a:off x="6733309" y="4578948"/>
            <a:ext cx="300926" cy="49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直线连接符 40"/>
          <p:cNvCxnSpPr>
            <a:stCxn id="25" idx="1"/>
          </p:cNvCxnSpPr>
          <p:nvPr/>
        </p:nvCxnSpPr>
        <p:spPr>
          <a:xfrm flipH="1">
            <a:off x="6738091" y="5260066"/>
            <a:ext cx="29840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线连接符 41"/>
          <p:cNvCxnSpPr>
            <a:stCxn id="26" idx="1"/>
          </p:cNvCxnSpPr>
          <p:nvPr/>
        </p:nvCxnSpPr>
        <p:spPr>
          <a:xfrm flipH="1" flipV="1">
            <a:off x="6738091" y="5866597"/>
            <a:ext cx="296146" cy="86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直线连接符 42"/>
          <p:cNvCxnSpPr/>
          <p:nvPr/>
        </p:nvCxnSpPr>
        <p:spPr>
          <a:xfrm flipH="1" flipV="1">
            <a:off x="6753982" y="6558758"/>
            <a:ext cx="280253" cy="29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7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51843" y="2835748"/>
            <a:ext cx="113006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zh-CN" altLang="en-US" sz="4800" smtClean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Palatino Linotype" panose="02040502050505030304" pitchFamily="18" charset="0"/>
              </a:rPr>
              <a:t>第九章   </a:t>
            </a:r>
            <a:r>
              <a:rPr lang="zh-CN" altLang="en-US" sz="4800" dirty="0" smtClean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Palatino Linotype" panose="02040502050505030304" pitchFamily="18" charset="0"/>
              </a:rPr>
              <a:t>社会主义建设在</a:t>
            </a:r>
            <a:r>
              <a:rPr lang="zh-CN" altLang="en-US" sz="4800" smtClean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Palatino Linotype" panose="02040502050505030304" pitchFamily="18" charset="0"/>
              </a:rPr>
              <a:t>探索中曲折发展</a:t>
            </a:r>
            <a:endParaRPr lang="zh-CN" altLang="en-US" sz="4800" dirty="0">
              <a:solidFill>
                <a:srgbClr val="CC3300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50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3769" y="3052832"/>
            <a:ext cx="2088504" cy="93610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中国近现代史纲要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5" y="539747"/>
            <a:ext cx="250223" cy="59622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544982" y="1473747"/>
            <a:ext cx="2115358" cy="1015135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打天下</a:t>
            </a:r>
            <a:endParaRPr lang="zh-CN" altLang="en-US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069746" y="780332"/>
            <a:ext cx="2145966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诞生背景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左大括号 7"/>
          <p:cNvSpPr/>
          <p:nvPr/>
        </p:nvSpPr>
        <p:spPr>
          <a:xfrm>
            <a:off x="4834102" y="780332"/>
            <a:ext cx="167532" cy="261800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5081941" y="2682889"/>
            <a:ext cx="2260220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我党诞生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左大括号 16"/>
          <p:cNvSpPr/>
          <p:nvPr/>
        </p:nvSpPr>
        <p:spPr>
          <a:xfrm>
            <a:off x="4887960" y="4502817"/>
            <a:ext cx="59815" cy="201391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2558933" y="4899469"/>
            <a:ext cx="2115358" cy="1015135"/>
          </a:xfrm>
          <a:prstGeom prst="round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守天下</a:t>
            </a:r>
            <a:endParaRPr lang="zh-CN" altLang="en-US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5104907" y="4502817"/>
            <a:ext cx="2260220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谋出路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5104907" y="5270338"/>
            <a:ext cx="2260220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走弯路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5111853" y="6037859"/>
            <a:ext cx="2260220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富强路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左大括号 27"/>
          <p:cNvSpPr/>
          <p:nvPr/>
        </p:nvSpPr>
        <p:spPr>
          <a:xfrm>
            <a:off x="7319994" y="123531"/>
            <a:ext cx="182112" cy="1718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7606388" y="64590"/>
            <a:ext cx="3261802" cy="4972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第一章：反对外国侵略的斗争</a:t>
            </a:r>
            <a:endParaRPr lang="zh-CN" alt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7606388" y="734052"/>
            <a:ext cx="3470524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第二章：对国家出路的早期探索</a:t>
            </a:r>
            <a:endParaRPr lang="zh-CN" alt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7606388" y="1404021"/>
            <a:ext cx="3261802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第三章：辛亥革命</a:t>
            </a:r>
          </a:p>
        </p:txBody>
      </p:sp>
      <p:sp>
        <p:nvSpPr>
          <p:cNvPr id="32" name="左大括号 31"/>
          <p:cNvSpPr/>
          <p:nvPr/>
        </p:nvSpPr>
        <p:spPr>
          <a:xfrm>
            <a:off x="7376889" y="1974967"/>
            <a:ext cx="136223" cy="209782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7606388" y="1979824"/>
            <a:ext cx="3261802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第四章：开天辟地的大事变</a:t>
            </a:r>
            <a:endParaRPr lang="zh-CN" alt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7606388" y="2582525"/>
            <a:ext cx="3261802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第五章：中国革命的新道路</a:t>
            </a:r>
            <a:endParaRPr lang="zh-CN" alt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7606388" y="3163654"/>
            <a:ext cx="3261802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第六章：中华民族的抗日战争</a:t>
            </a:r>
            <a:endParaRPr lang="zh-CN" alt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7606388" y="3740333"/>
            <a:ext cx="3261802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第七章：为创建新中国而奋斗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7606387" y="4502816"/>
            <a:ext cx="4360325" cy="497205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第八章</a:t>
            </a:r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社会主义基本制度的全面建立</a:t>
            </a:r>
          </a:p>
        </p:txBody>
      </p:sp>
      <p:cxnSp>
        <p:nvCxnSpPr>
          <p:cNvPr id="11" name="直线连接符 10"/>
          <p:cNvCxnSpPr>
            <a:stCxn id="23" idx="3"/>
            <a:endCxn id="37" idx="1"/>
          </p:cNvCxnSpPr>
          <p:nvPr/>
        </p:nvCxnSpPr>
        <p:spPr>
          <a:xfrm flipV="1">
            <a:off x="7365127" y="4751419"/>
            <a:ext cx="241260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圆角矩形 37"/>
          <p:cNvSpPr/>
          <p:nvPr/>
        </p:nvSpPr>
        <p:spPr>
          <a:xfrm>
            <a:off x="7606387" y="5270338"/>
            <a:ext cx="4360326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第九章：社会主义建设在探索</a:t>
            </a:r>
            <a:r>
              <a:rPr lang="zh-CN" altLang="en-US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中曲折发展</a:t>
            </a:r>
            <a:endParaRPr lang="zh-CN" alt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9" name="直线连接符 38"/>
          <p:cNvCxnSpPr/>
          <p:nvPr/>
        </p:nvCxnSpPr>
        <p:spPr>
          <a:xfrm flipV="1">
            <a:off x="7348202" y="5518940"/>
            <a:ext cx="241261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直线连接符 39"/>
          <p:cNvCxnSpPr/>
          <p:nvPr/>
        </p:nvCxnSpPr>
        <p:spPr>
          <a:xfrm flipV="1">
            <a:off x="7354368" y="6318421"/>
            <a:ext cx="241261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圆角矩形 40"/>
          <p:cNvSpPr/>
          <p:nvPr/>
        </p:nvSpPr>
        <p:spPr>
          <a:xfrm>
            <a:off x="7606388" y="6054236"/>
            <a:ext cx="4360324" cy="49720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第十章：改革开放与</a:t>
            </a:r>
            <a:r>
              <a:rPr lang="zh-CN" altLang="en-US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现代化建设新时期</a:t>
            </a:r>
            <a:endParaRPr lang="zh-CN" alt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959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96310" y="3026557"/>
            <a:ext cx="2088504" cy="1283792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社会主义建设在探索中曲折发展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左大括号 2"/>
          <p:cNvSpPr/>
          <p:nvPr/>
        </p:nvSpPr>
        <p:spPr>
          <a:xfrm>
            <a:off x="2220386" y="834887"/>
            <a:ext cx="250222" cy="56671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436551" y="834887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</a:p>
          <a:p>
            <a:pPr algn="ctr">
              <a:spcBef>
                <a:spcPct val="20000"/>
              </a:spcBef>
            </a:pPr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良好的开局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470608" y="5486886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</a:p>
          <a:p>
            <a:pPr algn="ctr">
              <a:spcBef>
                <a:spcPct val="20000"/>
              </a:spcBef>
            </a:pPr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建设的成就探索的成果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453580" y="3160886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</a:p>
          <a:p>
            <a:pPr algn="ctr">
              <a:spcBef>
                <a:spcPct val="20000"/>
              </a:spcBef>
            </a:pPr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探索中的严重曲折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49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96310" y="3026557"/>
            <a:ext cx="2088504" cy="1283792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社会主义建设在探索中曲折发展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左大括号 2"/>
          <p:cNvSpPr/>
          <p:nvPr/>
        </p:nvSpPr>
        <p:spPr>
          <a:xfrm>
            <a:off x="2220386" y="834887"/>
            <a:ext cx="250222" cy="56671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436551" y="834887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</a:p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良好的开局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470608" y="5486886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</a:p>
          <a:p>
            <a:pPr algn="ctr">
              <a:spcBef>
                <a:spcPct val="20000"/>
              </a:spcBef>
            </a:pPr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建设的成就探索的成果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453580" y="3160886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</a:p>
          <a:p>
            <a:pPr algn="ctr">
              <a:spcBef>
                <a:spcPct val="20000"/>
              </a:spcBef>
            </a:pPr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探索中的严重曲折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785508" y="1016827"/>
            <a:ext cx="3064064" cy="651254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早期探索的积极进展</a:t>
            </a:r>
          </a:p>
        </p:txBody>
      </p:sp>
      <p:cxnSp>
        <p:nvCxnSpPr>
          <p:cNvPr id="8" name="直线连接符 7"/>
          <p:cNvCxnSpPr>
            <a:stCxn id="4" idx="3"/>
            <a:endCxn id="9" idx="1"/>
          </p:cNvCxnSpPr>
          <p:nvPr/>
        </p:nvCxnSpPr>
        <p:spPr>
          <a:xfrm flipV="1">
            <a:off x="6088447" y="1342454"/>
            <a:ext cx="69706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78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4186" y="481600"/>
            <a:ext cx="3514687" cy="5440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第一节 良好的开局 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5738" y="1212815"/>
            <a:ext cx="11275503" cy="4991654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早期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探索的积极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进展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论十大关系</a:t>
            </a:r>
            <a:r>
              <a:rPr lang="en-US" altLang="zh-CN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中共八大路线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——《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关于正确处理人民内部矛盾的问题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0"/>
              </a:spcBef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0"/>
              </a:spcBef>
            </a:pP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基本方针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调动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一切积极的因素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，把我国建设成为一个强大的社会主义国家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0"/>
              </a:spcBef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0"/>
              </a:spcBef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报告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内容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0"/>
              </a:spcBef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经济：重工业和轻工业</a:t>
            </a:r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协调发展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并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充分发挥中央和地方、沿海与内地两方面的建设积极性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0"/>
              </a:spcBef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政治：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提出共产党与其他民主党派实行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“长期共存、互相监督” 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方针。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0"/>
              </a:spcBef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文化：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“双百”方针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百花齐放、百家争鸣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  <a:p>
            <a:pPr>
              <a:spcBef>
                <a:spcPts val="0"/>
              </a:spcBef>
            </a:pP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0"/>
              </a:spcBef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标志：以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毛泽东为代表的中国共产党人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开始探索中国自己的社会主义建设</a:t>
            </a:r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道路。</a:t>
            </a:r>
            <a:endParaRPr lang="zh-CN" altLang="en-US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26" name="Picture 2" descr="C:\Users\User\Documents\263EM\chuzi@sunlands.com\history\user\image\0a2b8d88-43cd-46c8-836a-beea4a59c9d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188" y="1212815"/>
            <a:ext cx="1587558" cy="50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 4"/>
          <p:cNvGrpSpPr/>
          <p:nvPr/>
        </p:nvGrpSpPr>
        <p:grpSpPr>
          <a:xfrm>
            <a:off x="6544058" y="69414"/>
            <a:ext cx="5561826" cy="824372"/>
            <a:chOff x="2436551" y="834887"/>
            <a:chExt cx="7413021" cy="1015135"/>
          </a:xfrm>
        </p:grpSpPr>
        <p:sp>
          <p:nvSpPr>
            <p:cNvPr id="6" name="圆角矩形 5"/>
            <p:cNvSpPr/>
            <p:nvPr/>
          </p:nvSpPr>
          <p:spPr>
            <a:xfrm>
              <a:off x="2436551" y="834887"/>
              <a:ext cx="3651896" cy="1015135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第一节：</a:t>
              </a:r>
            </a:p>
            <a:p>
              <a:pPr algn="ctr"/>
              <a:r>
                <a:rPr lang="zh-CN" altLang="en-US" sz="2000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Palatino Linotype" panose="02040502050505030304" pitchFamily="18" charset="0"/>
                </a:rPr>
                <a:t>良好的开局</a:t>
              </a: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6785507" y="1016827"/>
              <a:ext cx="3064065" cy="833195"/>
            </a:xfrm>
            <a:prstGeom prst="round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早期探索的</a:t>
              </a:r>
              <a:r>
                <a:rPr lang="zh-CN" altLang="en-US" sz="1600" dirty="0" smtClean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积极进展</a:t>
              </a:r>
              <a:endParaRPr lang="zh-CN" altLang="en-US" sz="16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8" name="直线连接符 7"/>
            <p:cNvCxnSpPr>
              <a:stCxn id="8" idx="3"/>
            </p:cNvCxnSpPr>
            <p:nvPr/>
          </p:nvCxnSpPr>
          <p:spPr>
            <a:xfrm flipV="1">
              <a:off x="6088447" y="1342454"/>
              <a:ext cx="69706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818" y="2051047"/>
            <a:ext cx="3132066" cy="165759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35782" y="29320"/>
            <a:ext cx="6207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9.1.2.1《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论十大关系</a:t>
            </a:r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》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的发表</a:t>
            </a:r>
          </a:p>
        </p:txBody>
      </p:sp>
    </p:spTree>
    <p:extLst>
      <p:ext uri="{BB962C8B-B14F-4D97-AF65-F5344CB8AC3E}">
        <p14:creationId xmlns:p14="http://schemas.microsoft.com/office/powerpoint/2010/main" val="393907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4186" y="481600"/>
            <a:ext cx="3514687" cy="5440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第一节 良好的开局 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5738" y="1212815"/>
            <a:ext cx="11275503" cy="4991654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早期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探索的积极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进展</a:t>
            </a:r>
            <a:endParaRPr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论十大关系</a:t>
            </a:r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》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——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中共八大路线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——《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关于正确处理人民内部矛盾的问题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》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0"/>
              </a:spcBef>
            </a:pPr>
            <a:endParaRPr lang="zh-CN" altLang="en-US" dirty="0"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0"/>
              </a:spcBef>
            </a:pPr>
            <a:r>
              <a:rPr lang="zh-CN" altLang="en-US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基本方针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：</a:t>
            </a:r>
            <a:r>
              <a:rPr lang="zh-CN" altLang="en-US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调动</a:t>
            </a:r>
            <a:r>
              <a:rPr lang="zh-CN" altLang="en-US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一切积极的因素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，把我国建设成为一个强大的社会主义国家。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0"/>
              </a:spcBef>
            </a:pPr>
            <a:endParaRPr lang="zh-CN" altLang="en-US" dirty="0"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0"/>
              </a:spcBef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报告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内容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：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0"/>
              </a:spcBef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    经济：重工业和轻工业</a:t>
            </a:r>
            <a:r>
              <a:rPr lang="zh-CN" altLang="en-US" u="sng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？？？？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并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充分发挥中央和地方、沿海与内地两方面的建设积极性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。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0"/>
              </a:spcBef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   政治：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提出共产党与其他民主党派实行</a:t>
            </a:r>
            <a:r>
              <a:rPr lang="zh-CN" altLang="en-US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“</a:t>
            </a:r>
            <a:r>
              <a:rPr lang="zh-CN" altLang="en-US" u="sng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？？？？？？？？</a:t>
            </a:r>
            <a:r>
              <a:rPr lang="zh-CN" altLang="en-US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”  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的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方针。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0"/>
              </a:spcBef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   文化：</a:t>
            </a:r>
            <a:r>
              <a:rPr lang="zh-CN" altLang="en-US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“</a:t>
            </a:r>
            <a:r>
              <a:rPr lang="zh-CN" altLang="en-US" u="sng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？？</a:t>
            </a:r>
            <a:r>
              <a:rPr lang="zh-CN" altLang="en-US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”</a:t>
            </a:r>
            <a:r>
              <a:rPr lang="zh-CN" altLang="en-US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方针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(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百花齐放、百家争鸣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)</a:t>
            </a:r>
          </a:p>
          <a:p>
            <a:pPr>
              <a:spcBef>
                <a:spcPts val="0"/>
              </a:spcBef>
            </a:pP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0"/>
              </a:spcBef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标志：以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毛泽东为代表的中国共产党人</a:t>
            </a:r>
            <a:r>
              <a:rPr lang="zh-CN" altLang="en-US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开始探索中国自己的社会主义建设</a:t>
            </a:r>
            <a:r>
              <a:rPr lang="zh-CN" altLang="en-US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道路。</a:t>
            </a:r>
            <a:endParaRPr lang="zh-CN" altLang="en-US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26" name="Picture 2" descr="C:\Users\User\Documents\263EM\chuzi@sunlands.com\history\user\image\0a2b8d88-43cd-46c8-836a-beea4a59c9d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188" y="1212815"/>
            <a:ext cx="1587558" cy="50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 4"/>
          <p:cNvGrpSpPr/>
          <p:nvPr/>
        </p:nvGrpSpPr>
        <p:grpSpPr>
          <a:xfrm>
            <a:off x="6544058" y="69414"/>
            <a:ext cx="5561826" cy="824372"/>
            <a:chOff x="2436551" y="834887"/>
            <a:chExt cx="7413021" cy="1015135"/>
          </a:xfrm>
        </p:grpSpPr>
        <p:sp>
          <p:nvSpPr>
            <p:cNvPr id="6" name="圆角矩形 5"/>
            <p:cNvSpPr/>
            <p:nvPr/>
          </p:nvSpPr>
          <p:spPr>
            <a:xfrm>
              <a:off x="2436551" y="834887"/>
              <a:ext cx="3651896" cy="1015135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第一节：</a:t>
              </a:r>
            </a:p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Palatino Linotype" panose="02040502050505030304" pitchFamily="18" charset="0"/>
                </a:rPr>
                <a:t>良好的开局</a:t>
              </a: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6785507" y="1016827"/>
              <a:ext cx="3064065" cy="833195"/>
            </a:xfrm>
            <a:prstGeom prst="round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早期探索的</a:t>
              </a:r>
              <a:r>
                <a:rPr lang="zh-CN" altLang="en-US" sz="1600" dirty="0" smtClean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积极进展</a:t>
              </a:r>
              <a:endParaRPr lang="zh-CN" altLang="en-US" sz="1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8" name="直线连接符 7"/>
            <p:cNvCxnSpPr>
              <a:stCxn id="8" idx="3"/>
            </p:cNvCxnSpPr>
            <p:nvPr/>
          </p:nvCxnSpPr>
          <p:spPr>
            <a:xfrm flipV="1">
              <a:off x="6088447" y="1342454"/>
              <a:ext cx="69706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818" y="2051047"/>
            <a:ext cx="3132066" cy="165759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35782" y="29320"/>
            <a:ext cx="6207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9.1.2.1《</a:t>
            </a:r>
            <a:r>
              <a:rPr lang="zh-CN" altLang="en-US" dirty="0">
                <a:solidFill>
                  <a:schemeClr val="bg1"/>
                </a:solidFill>
              </a:rPr>
              <a:t>论十大关系</a:t>
            </a:r>
            <a:r>
              <a:rPr lang="en-US" altLang="zh-CN" dirty="0">
                <a:solidFill>
                  <a:schemeClr val="bg1"/>
                </a:solidFill>
              </a:rPr>
              <a:t>》</a:t>
            </a:r>
            <a:r>
              <a:rPr lang="zh-CN" altLang="en-US" dirty="0">
                <a:solidFill>
                  <a:schemeClr val="bg1"/>
                </a:solidFill>
              </a:rPr>
              <a:t>的发表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395284" y="6211669"/>
            <a:ext cx="2911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知识点详解见</a:t>
            </a:r>
            <a:endParaRPr kumimoji="1" lang="en-US" altLang="zh-CN" dirty="0" smtClean="0"/>
          </a:p>
          <a:p>
            <a:r>
              <a:rPr kumimoji="1" lang="zh-CN" altLang="en-US" dirty="0" smtClean="0"/>
              <a:t>尚德教材</a:t>
            </a:r>
            <a:r>
              <a:rPr kumimoji="1" lang="en-US" altLang="zh-CN" dirty="0" smtClean="0"/>
              <a:t>208</a:t>
            </a:r>
            <a:r>
              <a:rPr kumimoji="1" lang="zh-CN" altLang="en-US" dirty="0" smtClean="0"/>
              <a:t>页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435782" y="29320"/>
            <a:ext cx="6207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9.1.2.1《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论十大关系</a:t>
            </a:r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》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的发表</a:t>
            </a:r>
          </a:p>
        </p:txBody>
      </p:sp>
    </p:spTree>
    <p:extLst>
      <p:ext uri="{BB962C8B-B14F-4D97-AF65-F5344CB8AC3E}">
        <p14:creationId xmlns:p14="http://schemas.microsoft.com/office/powerpoint/2010/main" val="112889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4186" y="481600"/>
            <a:ext cx="3514687" cy="5440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第一节 良好的开局 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5738" y="1212815"/>
            <a:ext cx="11275503" cy="4991654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早期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探索的积极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进展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论十大关系</a:t>
            </a:r>
            <a:r>
              <a:rPr lang="en-US" altLang="zh-CN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中共八大路线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——《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关于正确处理人民内部矛盾的问题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0"/>
              </a:spcBef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0"/>
              </a:spcBef>
            </a:pP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基本方针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调动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一切积极的因素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，把我国建设成为一个强大的社会主义国家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0"/>
              </a:spcBef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0"/>
              </a:spcBef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报告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内容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0"/>
              </a:spcBef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经济：重工业和轻工业</a:t>
            </a:r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协调发展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并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充分发挥中央和地方、沿海与内地两方面的建设积极性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0"/>
              </a:spcBef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政治：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提出共产党与其他民主党派实行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“长期共存、互相监督” 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方针。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0"/>
              </a:spcBef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文化：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“双百”方针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百花齐放、百家争鸣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  <a:p>
            <a:pPr>
              <a:spcBef>
                <a:spcPts val="0"/>
              </a:spcBef>
            </a:pP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0"/>
              </a:spcBef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标志：以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毛泽东为代表的中国共产党人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开始探索中国自己的社会主义建设</a:t>
            </a:r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道路。</a:t>
            </a:r>
            <a:endParaRPr lang="zh-CN" altLang="en-US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26" name="Picture 2" descr="C:\Users\User\Documents\263EM\chuzi@sunlands.com\history\user\image\0a2b8d88-43cd-46c8-836a-beea4a59c9d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188" y="1212815"/>
            <a:ext cx="1587558" cy="50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 4"/>
          <p:cNvGrpSpPr/>
          <p:nvPr/>
        </p:nvGrpSpPr>
        <p:grpSpPr>
          <a:xfrm>
            <a:off x="6544058" y="69414"/>
            <a:ext cx="5561826" cy="824372"/>
            <a:chOff x="2436551" y="834887"/>
            <a:chExt cx="7413021" cy="1015135"/>
          </a:xfrm>
        </p:grpSpPr>
        <p:sp>
          <p:nvSpPr>
            <p:cNvPr id="6" name="圆角矩形 5"/>
            <p:cNvSpPr/>
            <p:nvPr/>
          </p:nvSpPr>
          <p:spPr>
            <a:xfrm>
              <a:off x="2436551" y="834887"/>
              <a:ext cx="3651896" cy="1015135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第一节：</a:t>
              </a:r>
            </a:p>
            <a:p>
              <a:pPr algn="ctr"/>
              <a:r>
                <a:rPr lang="zh-CN" altLang="en-US" sz="2000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Palatino Linotype" panose="02040502050505030304" pitchFamily="18" charset="0"/>
                </a:rPr>
                <a:t>良好的开局</a:t>
              </a: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6785507" y="1016827"/>
              <a:ext cx="3064065" cy="833195"/>
            </a:xfrm>
            <a:prstGeom prst="round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早期探索的</a:t>
              </a:r>
              <a:r>
                <a:rPr lang="zh-CN" altLang="en-US" sz="1600" dirty="0" smtClean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积极进展</a:t>
              </a:r>
              <a:endParaRPr lang="zh-CN" altLang="en-US" sz="16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8" name="直线连接符 7"/>
            <p:cNvCxnSpPr>
              <a:stCxn id="8" idx="3"/>
            </p:cNvCxnSpPr>
            <p:nvPr/>
          </p:nvCxnSpPr>
          <p:spPr>
            <a:xfrm flipV="1">
              <a:off x="6088447" y="1342454"/>
              <a:ext cx="69706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818" y="2051047"/>
            <a:ext cx="3132066" cy="165759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35782" y="29320"/>
            <a:ext cx="6207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9.1.2.1《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论十大关系</a:t>
            </a:r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》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的发表</a:t>
            </a:r>
          </a:p>
        </p:txBody>
      </p:sp>
    </p:spTree>
    <p:extLst>
      <p:ext uri="{BB962C8B-B14F-4D97-AF65-F5344CB8AC3E}">
        <p14:creationId xmlns:p14="http://schemas.microsoft.com/office/powerpoint/2010/main" val="26195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4186" y="481600"/>
            <a:ext cx="3514687" cy="5440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第一节 良好的开局 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5738" y="1212815"/>
            <a:ext cx="11275503" cy="4991654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早期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探索的积极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进展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0"/>
              </a:spcBef>
            </a:pP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论十大关系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》——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中共八大路线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——《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关于正确处理人民内部矛盾的问题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0"/>
              </a:spcBef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时间：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1956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9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国内的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主要矛盾</a:t>
            </a:r>
          </a:p>
          <a:p>
            <a:pPr lvl="1">
              <a:lnSpc>
                <a:spcPct val="200000"/>
              </a:lnSpc>
              <a:spcBef>
                <a:spcPts val="0"/>
              </a:spcBef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人民对于建立先进的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工业国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要求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同落后的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农业国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现实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之间的矛盾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200000"/>
              </a:lnSpc>
              <a:spcBef>
                <a:spcPts val="0"/>
              </a:spcBef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人民对于经济文化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迅速发展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需要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同当前经济文化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不能满足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人民需要的状况之间的矛盾。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当前的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主要任务</a:t>
            </a:r>
          </a:p>
          <a:p>
            <a:pPr lvl="1">
              <a:lnSpc>
                <a:spcPct val="200000"/>
              </a:lnSpc>
              <a:spcBef>
                <a:spcPts val="0"/>
              </a:spcBef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把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我国尽快地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从落后的农业国变为先进的工业国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pic>
        <p:nvPicPr>
          <p:cNvPr id="1026" name="Picture 2" descr="C:\Users\User\Documents\263EM\chuzi@sunlands.com\history\user\image\0a2b8d88-43cd-46c8-836a-beea4a59c9d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188" y="1212815"/>
            <a:ext cx="1587558" cy="50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 4"/>
          <p:cNvGrpSpPr/>
          <p:nvPr/>
        </p:nvGrpSpPr>
        <p:grpSpPr>
          <a:xfrm>
            <a:off x="6544058" y="69414"/>
            <a:ext cx="5561826" cy="824372"/>
            <a:chOff x="2436551" y="834887"/>
            <a:chExt cx="7413021" cy="1015135"/>
          </a:xfrm>
        </p:grpSpPr>
        <p:sp>
          <p:nvSpPr>
            <p:cNvPr id="6" name="圆角矩形 5"/>
            <p:cNvSpPr/>
            <p:nvPr/>
          </p:nvSpPr>
          <p:spPr>
            <a:xfrm>
              <a:off x="2436551" y="834887"/>
              <a:ext cx="3651896" cy="1015135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第一节：</a:t>
              </a:r>
            </a:p>
            <a:p>
              <a:pPr algn="ctr"/>
              <a:r>
                <a:rPr lang="zh-CN" altLang="en-US" sz="2000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Palatino Linotype" panose="02040502050505030304" pitchFamily="18" charset="0"/>
                </a:rPr>
                <a:t>良好的开局</a:t>
              </a: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6785507" y="1016827"/>
              <a:ext cx="3064065" cy="833195"/>
            </a:xfrm>
            <a:prstGeom prst="round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早期探索的</a:t>
              </a:r>
              <a:r>
                <a:rPr lang="zh-CN" altLang="en-US" sz="1600" dirty="0" smtClean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积极进展</a:t>
              </a:r>
              <a:endParaRPr lang="zh-CN" altLang="en-US" sz="16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8" name="直线连接符 7"/>
            <p:cNvCxnSpPr>
              <a:stCxn id="8" idx="3"/>
            </p:cNvCxnSpPr>
            <p:nvPr/>
          </p:nvCxnSpPr>
          <p:spPr>
            <a:xfrm flipV="1">
              <a:off x="6088447" y="1342454"/>
              <a:ext cx="69706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/>
          <p:cNvSpPr txBox="1"/>
          <p:nvPr/>
        </p:nvSpPr>
        <p:spPr>
          <a:xfrm>
            <a:off x="435782" y="29320"/>
            <a:ext cx="6207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9.1.2.2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中共八大路线的制定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959" y="1718930"/>
            <a:ext cx="2980925" cy="188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7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4186" y="481600"/>
            <a:ext cx="3514687" cy="5440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第一节 良好的开局 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5738" y="1212815"/>
            <a:ext cx="11275503" cy="4991654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早期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探索的积极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进展</a:t>
            </a:r>
            <a:endParaRPr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0"/>
              </a:spcBef>
            </a:pP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论十大关系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》——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中共八大路线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——《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关于正确处理人民内部矛盾的问题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》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0"/>
              </a:spcBef>
            </a:pPr>
            <a:endParaRPr lang="zh-CN" altLang="en-US" dirty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时间：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1956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年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9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月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国内的</a:t>
            </a:r>
            <a:r>
              <a:rPr lang="zh-CN" altLang="en-US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主要矛盾</a:t>
            </a:r>
          </a:p>
          <a:p>
            <a:pPr lvl="1">
              <a:lnSpc>
                <a:spcPct val="200000"/>
              </a:lnSpc>
              <a:spcBef>
                <a:spcPts val="0"/>
              </a:spcBef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人民对于建立先进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的</a:t>
            </a:r>
            <a:r>
              <a:rPr lang="zh-CN" altLang="en-US" u="sng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？？</a:t>
            </a:r>
            <a:r>
              <a:rPr lang="zh-CN" altLang="en-US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国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的</a:t>
            </a:r>
            <a:r>
              <a:rPr lang="zh-CN" altLang="en-US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要求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同落后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的</a:t>
            </a:r>
            <a:r>
              <a:rPr lang="zh-CN" altLang="en-US" u="sng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？？</a:t>
            </a:r>
            <a:r>
              <a:rPr lang="zh-CN" altLang="en-US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国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的</a:t>
            </a:r>
            <a:r>
              <a:rPr lang="zh-CN" altLang="en-US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现实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之间的矛盾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pPr lvl="1">
              <a:lnSpc>
                <a:spcPct val="200000"/>
              </a:lnSpc>
              <a:spcBef>
                <a:spcPts val="0"/>
              </a:spcBef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人民对于经济文化</a:t>
            </a:r>
            <a:r>
              <a:rPr lang="zh-CN" altLang="en-US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迅速发展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的</a:t>
            </a:r>
            <a:r>
              <a:rPr lang="zh-CN" altLang="en-US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需要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同当前经济文化</a:t>
            </a:r>
            <a:r>
              <a:rPr lang="zh-CN" altLang="en-US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不能满足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人民需要的状况之间的矛盾。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当前的</a:t>
            </a:r>
            <a:r>
              <a:rPr lang="zh-CN" altLang="en-US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主要任务</a:t>
            </a:r>
          </a:p>
          <a:p>
            <a:pPr lvl="1">
              <a:lnSpc>
                <a:spcPct val="200000"/>
              </a:lnSpc>
              <a:spcBef>
                <a:spcPts val="0"/>
              </a:spcBef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把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我国尽快地</a:t>
            </a:r>
            <a:r>
              <a:rPr lang="zh-CN" altLang="en-US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从落后的农业国变为先进的工业国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。</a:t>
            </a:r>
          </a:p>
        </p:txBody>
      </p:sp>
      <p:pic>
        <p:nvPicPr>
          <p:cNvPr id="1026" name="Picture 2" descr="C:\Users\User\Documents\263EM\chuzi@sunlands.com\history\user\image\0a2b8d88-43cd-46c8-836a-beea4a59c9d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188" y="1212815"/>
            <a:ext cx="1587558" cy="50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 4"/>
          <p:cNvGrpSpPr/>
          <p:nvPr/>
        </p:nvGrpSpPr>
        <p:grpSpPr>
          <a:xfrm>
            <a:off x="6544058" y="69414"/>
            <a:ext cx="5561826" cy="824372"/>
            <a:chOff x="2436551" y="834887"/>
            <a:chExt cx="7413021" cy="1015135"/>
          </a:xfrm>
        </p:grpSpPr>
        <p:sp>
          <p:nvSpPr>
            <p:cNvPr id="6" name="圆角矩形 5"/>
            <p:cNvSpPr/>
            <p:nvPr/>
          </p:nvSpPr>
          <p:spPr>
            <a:xfrm>
              <a:off x="2436551" y="834887"/>
              <a:ext cx="3651896" cy="1015135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第一节：</a:t>
              </a:r>
            </a:p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Palatino Linotype" panose="02040502050505030304" pitchFamily="18" charset="0"/>
                </a:rPr>
                <a:t>良好的开局</a:t>
              </a: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6785507" y="1016827"/>
              <a:ext cx="3064065" cy="833195"/>
            </a:xfrm>
            <a:prstGeom prst="round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早期探索的</a:t>
              </a:r>
              <a:r>
                <a:rPr lang="zh-CN" altLang="en-US" sz="1600" dirty="0" smtClean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积极进展</a:t>
              </a:r>
              <a:endParaRPr lang="zh-CN" altLang="en-US" sz="1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8" name="直线连接符 7"/>
            <p:cNvCxnSpPr>
              <a:stCxn id="8" idx="3"/>
            </p:cNvCxnSpPr>
            <p:nvPr/>
          </p:nvCxnSpPr>
          <p:spPr>
            <a:xfrm flipV="1">
              <a:off x="6088447" y="1342454"/>
              <a:ext cx="69706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959" y="1718930"/>
            <a:ext cx="2980925" cy="188867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35782" y="29320"/>
            <a:ext cx="6207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9.1.2.2</a:t>
            </a:r>
            <a:r>
              <a:rPr lang="zh-CN" altLang="en-US" dirty="0">
                <a:solidFill>
                  <a:schemeClr val="bg1"/>
                </a:solidFill>
              </a:rPr>
              <a:t>中共八大路线的制定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395284" y="6211669"/>
            <a:ext cx="2911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知识点详解见</a:t>
            </a:r>
            <a:endParaRPr kumimoji="1" lang="en-US" altLang="zh-CN" dirty="0" smtClean="0"/>
          </a:p>
          <a:p>
            <a:r>
              <a:rPr kumimoji="1" lang="zh-CN" altLang="en-US" dirty="0" smtClean="0"/>
              <a:t>尚德教材</a:t>
            </a:r>
            <a:r>
              <a:rPr kumimoji="1" lang="en-US" altLang="zh-CN" dirty="0" smtClean="0"/>
              <a:t>209</a:t>
            </a:r>
            <a:r>
              <a:rPr kumimoji="1" lang="zh-CN" altLang="en-US" dirty="0" smtClean="0"/>
              <a:t>页</a:t>
            </a:r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435782" y="29320"/>
            <a:ext cx="6207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9.1.2.2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中共八大路线的制定</a:t>
            </a:r>
          </a:p>
        </p:txBody>
      </p:sp>
    </p:spTree>
    <p:extLst>
      <p:ext uri="{BB962C8B-B14F-4D97-AF65-F5344CB8AC3E}">
        <p14:creationId xmlns:p14="http://schemas.microsoft.com/office/powerpoint/2010/main" val="65506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4186" y="481600"/>
            <a:ext cx="3514687" cy="5440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第一节 良好的开局 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5738" y="1212815"/>
            <a:ext cx="11275503" cy="4991654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早期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探索的积极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进展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0"/>
              </a:spcBef>
            </a:pP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论十大关系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》——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中共八大路线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——《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关于正确处理人民内部矛盾的问题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0"/>
              </a:spcBef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时间：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1956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9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国内的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主要矛盾</a:t>
            </a:r>
          </a:p>
          <a:p>
            <a:pPr lvl="1">
              <a:lnSpc>
                <a:spcPct val="200000"/>
              </a:lnSpc>
              <a:spcBef>
                <a:spcPts val="0"/>
              </a:spcBef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人民对于建立先进的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工业国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要求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同落后的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农业国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现实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之间的矛盾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200000"/>
              </a:lnSpc>
              <a:spcBef>
                <a:spcPts val="0"/>
              </a:spcBef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人民对于经济文化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迅速发展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需要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同当前经济文化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不能满足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人民需要的状况之间的矛盾。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当前的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主要任务</a:t>
            </a:r>
          </a:p>
          <a:p>
            <a:pPr lvl="1">
              <a:lnSpc>
                <a:spcPct val="200000"/>
              </a:lnSpc>
              <a:spcBef>
                <a:spcPts val="0"/>
              </a:spcBef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把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我国尽快地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从落后的农业国变为先进的工业国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pic>
        <p:nvPicPr>
          <p:cNvPr id="1026" name="Picture 2" descr="C:\Users\User\Documents\263EM\chuzi@sunlands.com\history\user\image\0a2b8d88-43cd-46c8-836a-beea4a59c9d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188" y="1212815"/>
            <a:ext cx="1587558" cy="50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 4"/>
          <p:cNvGrpSpPr/>
          <p:nvPr/>
        </p:nvGrpSpPr>
        <p:grpSpPr>
          <a:xfrm>
            <a:off x="6544058" y="69414"/>
            <a:ext cx="5561826" cy="824372"/>
            <a:chOff x="2436551" y="834887"/>
            <a:chExt cx="7413021" cy="1015135"/>
          </a:xfrm>
        </p:grpSpPr>
        <p:sp>
          <p:nvSpPr>
            <p:cNvPr id="6" name="圆角矩形 5"/>
            <p:cNvSpPr/>
            <p:nvPr/>
          </p:nvSpPr>
          <p:spPr>
            <a:xfrm>
              <a:off x="2436551" y="834887"/>
              <a:ext cx="3651896" cy="1015135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第一节：</a:t>
              </a:r>
            </a:p>
            <a:p>
              <a:pPr algn="ctr"/>
              <a:r>
                <a:rPr lang="zh-CN" altLang="en-US" sz="2000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Palatino Linotype" panose="02040502050505030304" pitchFamily="18" charset="0"/>
                </a:rPr>
                <a:t>良好的开局</a:t>
              </a: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6785507" y="1016827"/>
              <a:ext cx="3064065" cy="833195"/>
            </a:xfrm>
            <a:prstGeom prst="round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早期探索的</a:t>
              </a:r>
              <a:r>
                <a:rPr lang="zh-CN" altLang="en-US" sz="1600" dirty="0" smtClean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积极进展</a:t>
              </a:r>
              <a:endParaRPr lang="zh-CN" altLang="en-US" sz="16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8" name="直线连接符 7"/>
            <p:cNvCxnSpPr>
              <a:stCxn id="8" idx="3"/>
            </p:cNvCxnSpPr>
            <p:nvPr/>
          </p:nvCxnSpPr>
          <p:spPr>
            <a:xfrm flipV="1">
              <a:off x="6088447" y="1342454"/>
              <a:ext cx="69706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/>
          <p:cNvSpPr txBox="1"/>
          <p:nvPr/>
        </p:nvSpPr>
        <p:spPr>
          <a:xfrm>
            <a:off x="435782" y="29320"/>
            <a:ext cx="6207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9.1.2.2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中共八大路线的制定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959" y="1718930"/>
            <a:ext cx="2980925" cy="188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46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4186" y="481600"/>
            <a:ext cx="3514687" cy="5440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第一节 良好的开局 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5738" y="1212815"/>
            <a:ext cx="11275503" cy="4991654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早期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探索的积极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进展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0"/>
              </a:spcBef>
            </a:pP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论十大关系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》——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中共八大路线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——《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关于正确处理人民内部矛盾的问题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</a:p>
          <a:p>
            <a:pPr>
              <a:spcBef>
                <a:spcPts val="0"/>
              </a:spcBef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0"/>
              </a:spcBef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路线：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经济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既反保守又反冒进即在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综合平衡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中稳步前进的方针</a:t>
            </a: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政治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继续加强我国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人民民主专政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；逐步制定完备的法律，健全的法制。</a:t>
            </a: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执政党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健全党内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民主集中制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，反对个人崇拜，加强党和群众的联系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26" name="Picture 2" descr="C:\Users\User\Documents\263EM\chuzi@sunlands.com\history\user\image\0a2b8d88-43cd-46c8-836a-beea4a59c9d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188" y="1212815"/>
            <a:ext cx="1587558" cy="50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 4"/>
          <p:cNvGrpSpPr/>
          <p:nvPr/>
        </p:nvGrpSpPr>
        <p:grpSpPr>
          <a:xfrm>
            <a:off x="6544058" y="69414"/>
            <a:ext cx="5561826" cy="824372"/>
            <a:chOff x="2436551" y="834887"/>
            <a:chExt cx="7413021" cy="1015135"/>
          </a:xfrm>
        </p:grpSpPr>
        <p:sp>
          <p:nvSpPr>
            <p:cNvPr id="6" name="圆角矩形 5"/>
            <p:cNvSpPr/>
            <p:nvPr/>
          </p:nvSpPr>
          <p:spPr>
            <a:xfrm>
              <a:off x="2436551" y="834887"/>
              <a:ext cx="3651896" cy="1015135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第一节：</a:t>
              </a:r>
            </a:p>
            <a:p>
              <a:pPr algn="ctr"/>
              <a:r>
                <a:rPr lang="zh-CN" altLang="en-US" sz="2000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Palatino Linotype" panose="02040502050505030304" pitchFamily="18" charset="0"/>
                </a:rPr>
                <a:t>良好的开局</a:t>
              </a: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6785507" y="1016827"/>
              <a:ext cx="3064065" cy="833195"/>
            </a:xfrm>
            <a:prstGeom prst="round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早期探索的</a:t>
              </a:r>
              <a:r>
                <a:rPr lang="zh-CN" altLang="en-US" sz="1600" dirty="0" smtClean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积极进展</a:t>
              </a:r>
              <a:endParaRPr lang="zh-CN" altLang="en-US" sz="16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8" name="直线连接符 7"/>
            <p:cNvCxnSpPr>
              <a:stCxn id="8" idx="3"/>
            </p:cNvCxnSpPr>
            <p:nvPr/>
          </p:nvCxnSpPr>
          <p:spPr>
            <a:xfrm flipV="1">
              <a:off x="6088447" y="1342454"/>
              <a:ext cx="69706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/>
          <p:cNvSpPr txBox="1"/>
          <p:nvPr/>
        </p:nvSpPr>
        <p:spPr>
          <a:xfrm>
            <a:off x="435782" y="29320"/>
            <a:ext cx="6207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9.1.2.2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中共八大路线的制定</a:t>
            </a:r>
          </a:p>
        </p:txBody>
      </p:sp>
    </p:spTree>
    <p:extLst>
      <p:ext uri="{BB962C8B-B14F-4D97-AF65-F5344CB8AC3E}">
        <p14:creationId xmlns:p14="http://schemas.microsoft.com/office/powerpoint/2010/main" val="173288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4186" y="481600"/>
            <a:ext cx="3514687" cy="5440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第一节 良好的开局  </a:t>
            </a:r>
          </a:p>
        </p:txBody>
      </p:sp>
      <p:pic>
        <p:nvPicPr>
          <p:cNvPr id="1026" name="Picture 2" descr="C:\Users\User\Documents\263EM\chuzi@sunlands.com\history\user\image\0a2b8d88-43cd-46c8-836a-beea4a59c9d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188" y="1212815"/>
            <a:ext cx="1587558" cy="50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 4"/>
          <p:cNvGrpSpPr/>
          <p:nvPr/>
        </p:nvGrpSpPr>
        <p:grpSpPr>
          <a:xfrm>
            <a:off x="6544058" y="69414"/>
            <a:ext cx="5561826" cy="824372"/>
            <a:chOff x="2436551" y="834887"/>
            <a:chExt cx="7413021" cy="1015135"/>
          </a:xfrm>
        </p:grpSpPr>
        <p:sp>
          <p:nvSpPr>
            <p:cNvPr id="6" name="圆角矩形 5"/>
            <p:cNvSpPr/>
            <p:nvPr/>
          </p:nvSpPr>
          <p:spPr>
            <a:xfrm>
              <a:off x="2436551" y="834887"/>
              <a:ext cx="3651896" cy="1015135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第一节：</a:t>
              </a:r>
            </a:p>
            <a:p>
              <a:pPr algn="ctr"/>
              <a:r>
                <a:rPr lang="zh-CN" altLang="en-US" sz="2000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Palatino Linotype" panose="02040502050505030304" pitchFamily="18" charset="0"/>
                </a:rPr>
                <a:t>良好的开局</a:t>
              </a: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6785507" y="1016827"/>
              <a:ext cx="3064065" cy="833195"/>
            </a:xfrm>
            <a:prstGeom prst="round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早期探索的</a:t>
              </a:r>
              <a:r>
                <a:rPr lang="zh-CN" altLang="en-US" sz="1600" dirty="0" smtClean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积极进展</a:t>
              </a:r>
              <a:endParaRPr lang="zh-CN" altLang="en-US" sz="16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8" name="直线连接符 7"/>
            <p:cNvCxnSpPr>
              <a:stCxn id="8" idx="3"/>
            </p:cNvCxnSpPr>
            <p:nvPr/>
          </p:nvCxnSpPr>
          <p:spPr>
            <a:xfrm flipV="1">
              <a:off x="6088447" y="1342454"/>
              <a:ext cx="69706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690" y="2400175"/>
            <a:ext cx="2533650" cy="3133725"/>
          </a:xfrm>
          <a:prstGeom prst="rect">
            <a:avLst/>
          </a:prstGeom>
        </p:spPr>
      </p:pic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275738" y="1212815"/>
            <a:ext cx="11275503" cy="4991654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</a:pP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早期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探索的积极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进展</a:t>
            </a:r>
            <a:endParaRPr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0"/>
              </a:spcBef>
            </a:pP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论十大关系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》——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中共八大路线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——《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关于正确处理人民内部矛盾的问题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》</a:t>
            </a:r>
          </a:p>
          <a:p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“</a:t>
            </a:r>
            <a:r>
              <a:rPr lang="zh-CN" altLang="en-US" sz="20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三个主体，三个补充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”：</a:t>
            </a:r>
            <a:endParaRPr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提出者：陈云</a:t>
            </a:r>
            <a:endParaRPr lang="en-US" altLang="zh-CN" sz="2000" dirty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内容：</a:t>
            </a:r>
            <a:endParaRPr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0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     国家和</a:t>
            </a:r>
            <a:r>
              <a:rPr lang="zh-CN" altLang="en-US" sz="20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集体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经营为主体，一定数量的</a:t>
            </a:r>
            <a:r>
              <a:rPr lang="zh-CN" altLang="en-US" sz="20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个体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经营为补充；</a:t>
            </a:r>
          </a:p>
          <a:p>
            <a:r>
              <a:rPr lang="zh-CN" altLang="en-US" sz="20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     计划</a:t>
            </a:r>
            <a:r>
              <a:rPr lang="zh-CN" altLang="en-US" sz="20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生产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是主体，一定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范围的</a:t>
            </a:r>
            <a:r>
              <a:rPr lang="zh-CN" altLang="en-US" sz="20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自由</a:t>
            </a:r>
            <a:r>
              <a:rPr lang="zh-CN" altLang="en-US" sz="20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生产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是补充；</a:t>
            </a:r>
          </a:p>
          <a:p>
            <a:r>
              <a:rPr lang="zh-CN" altLang="en-US" sz="20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     国家</a:t>
            </a:r>
            <a:r>
              <a:rPr lang="zh-CN" altLang="en-US" sz="20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市场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是主体，一定范围的</a:t>
            </a:r>
            <a:r>
              <a:rPr lang="zh-CN" altLang="en-US" sz="20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自由市场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为补充。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35782" y="29320"/>
            <a:ext cx="6207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9.1.2.2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中共八大路线的制定</a:t>
            </a:r>
          </a:p>
        </p:txBody>
      </p:sp>
    </p:spTree>
    <p:extLst>
      <p:ext uri="{BB962C8B-B14F-4D97-AF65-F5344CB8AC3E}">
        <p14:creationId xmlns:p14="http://schemas.microsoft.com/office/powerpoint/2010/main" val="141957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67590" y="2835748"/>
            <a:ext cx="107218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zh-CN" altLang="en-US" sz="4800" dirty="0" smtClean="0">
                <a:latin typeface="华文新魏" pitchFamily="2" charset="-122"/>
                <a:ea typeface="华文新魏" pitchFamily="2" charset="-122"/>
                <a:sym typeface="Palatino Linotype" panose="02040502050505030304" pitchFamily="18" charset="0"/>
              </a:rPr>
              <a:t>第八章   社会主义基本制度的全面确立</a:t>
            </a:r>
            <a:endParaRPr lang="zh-CN" altLang="en-US" sz="4800" dirty="0">
              <a:solidFill>
                <a:srgbClr val="CC3300"/>
              </a:solidFill>
              <a:latin typeface="华文新魏" pitchFamily="2" charset="-122"/>
              <a:ea typeface="华文新魏" pitchFamily="2" charset="-122"/>
              <a:sym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96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4186" y="481600"/>
            <a:ext cx="3514687" cy="5440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第一节 良好的开局 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5738" y="1212815"/>
            <a:ext cx="11275503" cy="4991654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早期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探索的积极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进展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0"/>
              </a:spcBef>
            </a:pP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论十大关系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》——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中共八大路线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en-US" altLang="zh-CN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关于正确处理人民内部矛盾的问题</a:t>
            </a:r>
            <a:r>
              <a:rPr lang="en-US" altLang="zh-CN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</a:p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时间：</a:t>
            </a: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1957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作者：毛泽东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内容：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国家</a:t>
            </a:r>
            <a:r>
              <a:rPr lang="zh-CN" altLang="en-US" sz="20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政治生活的主题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正确处理</a:t>
            </a:r>
            <a:r>
              <a:rPr lang="zh-CN" altLang="en-US" sz="2000" u="sng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人民内部矛盾</a:t>
            </a:r>
            <a:endParaRPr lang="en-US" altLang="zh-CN" sz="2000" u="sng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社会主义社会的基本矛盾：仍然是生产力和生产关系、经济基础和上层建筑之间的矛盾</a:t>
            </a:r>
          </a:p>
          <a:p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26" name="Picture 2" descr="C:\Users\User\Documents\263EM\chuzi@sunlands.com\history\user\image\0a2b8d88-43cd-46c8-836a-beea4a59c9d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188" y="1212815"/>
            <a:ext cx="1587558" cy="50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 4"/>
          <p:cNvGrpSpPr/>
          <p:nvPr/>
        </p:nvGrpSpPr>
        <p:grpSpPr>
          <a:xfrm>
            <a:off x="6544058" y="69414"/>
            <a:ext cx="5561826" cy="824372"/>
            <a:chOff x="2436551" y="834887"/>
            <a:chExt cx="7413021" cy="1015135"/>
          </a:xfrm>
        </p:grpSpPr>
        <p:sp>
          <p:nvSpPr>
            <p:cNvPr id="6" name="圆角矩形 5"/>
            <p:cNvSpPr/>
            <p:nvPr/>
          </p:nvSpPr>
          <p:spPr>
            <a:xfrm>
              <a:off x="2436551" y="834887"/>
              <a:ext cx="3651896" cy="1015135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第一节：</a:t>
              </a:r>
            </a:p>
            <a:p>
              <a:pPr algn="ctr"/>
              <a:r>
                <a:rPr lang="zh-CN" altLang="en-US" sz="2000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Palatino Linotype" panose="02040502050505030304" pitchFamily="18" charset="0"/>
                </a:rPr>
                <a:t>良好的开局</a:t>
              </a: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6785507" y="1016827"/>
              <a:ext cx="3064065" cy="833195"/>
            </a:xfrm>
            <a:prstGeom prst="round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早期探索的</a:t>
              </a:r>
              <a:r>
                <a:rPr lang="zh-CN" altLang="en-US" sz="1600" dirty="0" smtClean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积极进展</a:t>
              </a:r>
              <a:endParaRPr lang="zh-CN" altLang="en-US" sz="16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8" name="直线连接符 7"/>
            <p:cNvCxnSpPr>
              <a:stCxn id="8" idx="3"/>
            </p:cNvCxnSpPr>
            <p:nvPr/>
          </p:nvCxnSpPr>
          <p:spPr>
            <a:xfrm flipV="1">
              <a:off x="6088447" y="1342454"/>
              <a:ext cx="69706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435782" y="29320"/>
            <a:ext cx="6207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9.1.2.3《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关于正确处理人民内部矛盾的问题</a:t>
            </a:r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》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发表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482" y="2382492"/>
            <a:ext cx="3869026" cy="268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56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内容占位符 2"/>
          <p:cNvSpPr>
            <a:spLocks noGrp="1"/>
          </p:cNvSpPr>
          <p:nvPr>
            <p:ph idx="1"/>
          </p:nvPr>
        </p:nvSpPr>
        <p:spPr>
          <a:xfrm>
            <a:off x="275738" y="1212815"/>
            <a:ext cx="11275503" cy="4991654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早期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探索的积极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进展</a:t>
            </a:r>
            <a:endParaRPr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0"/>
              </a:spcBef>
            </a:pP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论十大关系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》——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中共八大路线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——</a:t>
            </a:r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关于正确处理人民内部矛盾的问题</a:t>
            </a:r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》</a:t>
            </a:r>
          </a:p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时间：</a:t>
            </a:r>
            <a:r>
              <a:rPr lang="en-US" altLang="zh-CN" sz="2000" dirty="0" smtClean="0">
                <a:latin typeface="黑体" pitchFamily="49" charset="-122"/>
                <a:ea typeface="黑体" pitchFamily="49" charset="-122"/>
              </a:rPr>
              <a:t>1957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年</a:t>
            </a:r>
            <a:r>
              <a:rPr lang="en-US" altLang="zh-CN" sz="2000" dirty="0"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月</a:t>
            </a:r>
            <a:endParaRPr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作者：毛泽东</a:t>
            </a:r>
            <a:endParaRPr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内容：</a:t>
            </a:r>
          </a:p>
          <a:p>
            <a:endParaRPr lang="zh-CN" altLang="en-US" sz="20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国家</a:t>
            </a:r>
            <a:r>
              <a:rPr lang="zh-CN" altLang="en-US" sz="20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政治生活的主题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正确处理</a:t>
            </a:r>
            <a:r>
              <a:rPr lang="zh-CN" altLang="en-US" sz="2000" u="sng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？？？？？？</a:t>
            </a:r>
            <a:endParaRPr lang="en-US" altLang="zh-CN" sz="2000" u="sng" dirty="0" smtClean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社会主义社会的基本矛盾：仍然是生产力和生产关系、经济基础和上层建筑之间的矛盾</a:t>
            </a:r>
            <a:endParaRPr lang="zh-CN" altLang="en-US" sz="2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4186" y="481600"/>
            <a:ext cx="3514687" cy="5440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第一节 良好的开局  </a:t>
            </a:r>
          </a:p>
        </p:txBody>
      </p:sp>
      <p:pic>
        <p:nvPicPr>
          <p:cNvPr id="1026" name="Picture 2" descr="C:\Users\User\Documents\263EM\chuzi@sunlands.com\history\user\image\0a2b8d88-43cd-46c8-836a-beea4a59c9d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188" y="1212815"/>
            <a:ext cx="1587558" cy="50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 4"/>
          <p:cNvGrpSpPr/>
          <p:nvPr/>
        </p:nvGrpSpPr>
        <p:grpSpPr>
          <a:xfrm>
            <a:off x="6544058" y="69414"/>
            <a:ext cx="5561826" cy="824372"/>
            <a:chOff x="2436551" y="834887"/>
            <a:chExt cx="7413021" cy="1015135"/>
          </a:xfrm>
        </p:grpSpPr>
        <p:sp>
          <p:nvSpPr>
            <p:cNvPr id="6" name="圆角矩形 5"/>
            <p:cNvSpPr/>
            <p:nvPr/>
          </p:nvSpPr>
          <p:spPr>
            <a:xfrm>
              <a:off x="2436551" y="834887"/>
              <a:ext cx="3651896" cy="1015135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第一节：</a:t>
              </a:r>
            </a:p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Palatino Linotype" panose="02040502050505030304" pitchFamily="18" charset="0"/>
                </a:rPr>
                <a:t>良好的开局</a:t>
              </a: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6785507" y="1016827"/>
              <a:ext cx="3064065" cy="833195"/>
            </a:xfrm>
            <a:prstGeom prst="round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早期探索的</a:t>
              </a:r>
              <a:r>
                <a:rPr lang="zh-CN" altLang="en-US" sz="1600" dirty="0" smtClean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积极进展</a:t>
              </a:r>
              <a:endParaRPr lang="zh-CN" altLang="en-US" sz="1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8" name="直线连接符 7"/>
            <p:cNvCxnSpPr>
              <a:stCxn id="8" idx="3"/>
            </p:cNvCxnSpPr>
            <p:nvPr/>
          </p:nvCxnSpPr>
          <p:spPr>
            <a:xfrm flipV="1">
              <a:off x="6088447" y="1342454"/>
              <a:ext cx="69706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482" y="2382492"/>
            <a:ext cx="3869026" cy="2681877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395284" y="6211669"/>
            <a:ext cx="2911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知识点详解见</a:t>
            </a:r>
            <a:endParaRPr kumimoji="1" lang="en-US" altLang="zh-CN" dirty="0" smtClean="0"/>
          </a:p>
          <a:p>
            <a:r>
              <a:rPr kumimoji="1" lang="zh-CN" altLang="en-US" dirty="0" smtClean="0"/>
              <a:t>尚德教材</a:t>
            </a:r>
            <a:r>
              <a:rPr kumimoji="1" lang="en-US" altLang="zh-CN" dirty="0" smtClean="0"/>
              <a:t>210</a:t>
            </a:r>
            <a:r>
              <a:rPr kumimoji="1" lang="zh-CN" altLang="en-US" dirty="0" smtClean="0"/>
              <a:t>页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435782" y="29320"/>
            <a:ext cx="6207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9.1.2.3《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关于正确处理人民内部矛盾的问题</a:t>
            </a:r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》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发表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88182" y="181720"/>
            <a:ext cx="6207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9.1.2.3《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关于正确处理人民内部矛盾的问题</a:t>
            </a:r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》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发表</a:t>
            </a:r>
          </a:p>
        </p:txBody>
      </p:sp>
    </p:spTree>
    <p:extLst>
      <p:ext uri="{BB962C8B-B14F-4D97-AF65-F5344CB8AC3E}">
        <p14:creationId xmlns:p14="http://schemas.microsoft.com/office/powerpoint/2010/main" val="104433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内容占位符 2"/>
          <p:cNvSpPr>
            <a:spLocks noGrp="1"/>
          </p:cNvSpPr>
          <p:nvPr>
            <p:ph idx="1"/>
          </p:nvPr>
        </p:nvSpPr>
        <p:spPr>
          <a:xfrm>
            <a:off x="275738" y="1212815"/>
            <a:ext cx="11275503" cy="4991654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早期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探索的积极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进展</a:t>
            </a:r>
            <a:endParaRPr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pPr>
              <a:spcBef>
                <a:spcPts val="0"/>
              </a:spcBef>
            </a:pP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论十大关系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》——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中共八大路线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——</a:t>
            </a:r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关于正确处理人民内部矛盾的问题</a:t>
            </a:r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》</a:t>
            </a:r>
          </a:p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时间：</a:t>
            </a:r>
            <a:r>
              <a:rPr lang="en-US" altLang="zh-CN" sz="2000" dirty="0" smtClean="0">
                <a:latin typeface="黑体" pitchFamily="49" charset="-122"/>
                <a:ea typeface="黑体" pitchFamily="49" charset="-122"/>
              </a:rPr>
              <a:t>1957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年</a:t>
            </a:r>
            <a:r>
              <a:rPr lang="en-US" altLang="zh-CN" sz="2000" dirty="0"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月</a:t>
            </a:r>
            <a:endParaRPr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作者：毛泽东</a:t>
            </a:r>
            <a:endParaRPr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内容：</a:t>
            </a:r>
          </a:p>
          <a:p>
            <a:endParaRPr lang="zh-CN" altLang="en-US" sz="20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国家</a:t>
            </a:r>
            <a:r>
              <a:rPr lang="zh-CN" altLang="en-US" sz="20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政治生活的主题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正确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处理</a:t>
            </a:r>
            <a:r>
              <a:rPr lang="zh-CN" altLang="en-US" sz="2000" u="sng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人民内部</a:t>
            </a:r>
            <a:r>
              <a:rPr lang="zh-CN" altLang="en-US" sz="2000" u="sng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矛盾</a:t>
            </a:r>
            <a:endParaRPr lang="en-US" altLang="zh-CN" sz="2000" u="sng" dirty="0" smtClean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社会主义社会的基本矛盾：仍然是生产力和生产关系、经济基础和上层建筑之间的矛盾</a:t>
            </a:r>
            <a:endParaRPr lang="zh-CN" altLang="en-US" sz="2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4186" y="481600"/>
            <a:ext cx="3514687" cy="5440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第一节 良好的开局  </a:t>
            </a:r>
          </a:p>
        </p:txBody>
      </p:sp>
      <p:pic>
        <p:nvPicPr>
          <p:cNvPr id="1026" name="Picture 2" descr="C:\Users\User\Documents\263EM\chuzi@sunlands.com\history\user\image\0a2b8d88-43cd-46c8-836a-beea4a59c9d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188" y="1212815"/>
            <a:ext cx="1587558" cy="50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 4"/>
          <p:cNvGrpSpPr/>
          <p:nvPr/>
        </p:nvGrpSpPr>
        <p:grpSpPr>
          <a:xfrm>
            <a:off x="6544058" y="69414"/>
            <a:ext cx="5561826" cy="824372"/>
            <a:chOff x="2436551" y="834887"/>
            <a:chExt cx="7413021" cy="1015135"/>
          </a:xfrm>
        </p:grpSpPr>
        <p:sp>
          <p:nvSpPr>
            <p:cNvPr id="6" name="圆角矩形 5"/>
            <p:cNvSpPr/>
            <p:nvPr/>
          </p:nvSpPr>
          <p:spPr>
            <a:xfrm>
              <a:off x="2436551" y="834887"/>
              <a:ext cx="3651896" cy="1015135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第一节：</a:t>
              </a:r>
            </a:p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Palatino Linotype" panose="02040502050505030304" pitchFamily="18" charset="0"/>
                </a:rPr>
                <a:t>良好的开局</a:t>
              </a: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6785507" y="1016827"/>
              <a:ext cx="3064065" cy="833195"/>
            </a:xfrm>
            <a:prstGeom prst="round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早期探索的</a:t>
              </a:r>
              <a:r>
                <a:rPr lang="zh-CN" altLang="en-US" sz="1600" dirty="0" smtClean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积极进展</a:t>
              </a:r>
              <a:endParaRPr lang="zh-CN" altLang="en-US" sz="1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8" name="直线连接符 7"/>
            <p:cNvCxnSpPr>
              <a:stCxn id="8" idx="3"/>
            </p:cNvCxnSpPr>
            <p:nvPr/>
          </p:nvCxnSpPr>
          <p:spPr>
            <a:xfrm flipV="1">
              <a:off x="6088447" y="1342454"/>
              <a:ext cx="69706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482" y="2382492"/>
            <a:ext cx="3869026" cy="2681877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395284" y="6211669"/>
            <a:ext cx="2911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知识点详解见</a:t>
            </a:r>
            <a:endParaRPr kumimoji="1" lang="en-US" altLang="zh-CN" dirty="0" smtClean="0"/>
          </a:p>
          <a:p>
            <a:r>
              <a:rPr kumimoji="1" lang="zh-CN" altLang="en-US" dirty="0" smtClean="0"/>
              <a:t>尚德教材</a:t>
            </a:r>
            <a:r>
              <a:rPr kumimoji="1" lang="en-US" altLang="zh-CN" dirty="0" smtClean="0"/>
              <a:t>210</a:t>
            </a:r>
            <a:r>
              <a:rPr kumimoji="1" lang="zh-CN" altLang="en-US" dirty="0" smtClean="0"/>
              <a:t>页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435782" y="29320"/>
            <a:ext cx="6207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9.1.2.3《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关于正确处理人民内部矛盾的问题</a:t>
            </a:r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》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发表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88182" y="181720"/>
            <a:ext cx="6207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9.1.2.3《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关于正确处理人民内部矛盾的问题</a:t>
            </a:r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》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发表</a:t>
            </a:r>
          </a:p>
        </p:txBody>
      </p:sp>
    </p:spTree>
    <p:extLst>
      <p:ext uri="{BB962C8B-B14F-4D97-AF65-F5344CB8AC3E}">
        <p14:creationId xmlns:p14="http://schemas.microsoft.com/office/powerpoint/2010/main" val="187605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5841" y="439861"/>
            <a:ext cx="10192076" cy="54405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练一练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22926" y="1579780"/>
            <a:ext cx="1061499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毛泽东《论十大关系》报告所围绕的基本方针是（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zh-CN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．独立自主，艰苦创业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                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．调动一切积极因素，为社会主义事业</a:t>
            </a:r>
            <a:r>
              <a:rPr lang="zh-CN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服务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zh-CN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．自力更生为主，争取外援为辅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 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．走中国特色社会主义道路</a:t>
            </a:r>
          </a:p>
        </p:txBody>
      </p:sp>
    </p:spTree>
    <p:extLst>
      <p:ext uri="{BB962C8B-B14F-4D97-AF65-F5344CB8AC3E}">
        <p14:creationId xmlns:p14="http://schemas.microsoft.com/office/powerpoint/2010/main" val="266636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5841" y="439861"/>
            <a:ext cx="10192076" cy="54405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练一练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22926" y="1579780"/>
            <a:ext cx="1061499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毛泽东《论十大关系》报告所围绕的基本方针是（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zh-CN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．独立自主，艰苦创业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                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．调动一切积极因素，为社会主义事业</a:t>
            </a:r>
            <a:r>
              <a:rPr lang="zh-CN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服务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zh-CN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．自力更生为主，争取外援为辅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 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．走中国特色社会主义道路</a:t>
            </a:r>
          </a:p>
        </p:txBody>
      </p:sp>
    </p:spTree>
    <p:extLst>
      <p:ext uri="{BB962C8B-B14F-4D97-AF65-F5344CB8AC3E}">
        <p14:creationId xmlns:p14="http://schemas.microsoft.com/office/powerpoint/2010/main" val="152058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5841" y="439861"/>
            <a:ext cx="10192076" cy="54405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练一练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22926" y="1579780"/>
            <a:ext cx="1061499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</a:t>
            </a:r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中共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八大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在经济建设中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提出的建设方针是（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多快好省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        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调整、巩固、充实、提高 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可持续发展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    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坚持既反保守又反冒进即在综合平衡中稳步</a:t>
            </a:r>
            <a:r>
              <a:rPr lang="zh-CN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前进</a:t>
            </a:r>
            <a:endParaRPr lang="zh-CN" altLang="zh-CN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742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5841" y="439861"/>
            <a:ext cx="10192076" cy="54405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练一练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22926" y="1579780"/>
            <a:ext cx="1061499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</a:t>
            </a:r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中共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八大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在经济建设中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提出的建设方针是（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sz="2400" b="1" dirty="0">
                <a:solidFill>
                  <a:srgbClr val="C23C0D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多快好省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        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调整、巩固、充实、提高 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可持续发展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    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坚持既反保守又反冒进即在综合平衡中稳步</a:t>
            </a:r>
            <a:r>
              <a:rPr lang="zh-CN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前进</a:t>
            </a:r>
            <a:endParaRPr lang="zh-CN" altLang="zh-CN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918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5841" y="439861"/>
            <a:ext cx="10192076" cy="54405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练一练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22926" y="1579780"/>
            <a:ext cx="1061499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体现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中共八大的指导思想的是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(  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sz="2400" b="1" dirty="0" smtClean="0">
                <a:solidFill>
                  <a:srgbClr val="C23C0D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)</a:t>
            </a:r>
            <a:endParaRPr lang="zh-CN" altLang="zh-CN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．《论十大关系》的报告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                  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．《论联合政府》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．《关于正确处理人民内部矛盾的问题》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．《关于整风运动的指示</a:t>
            </a:r>
            <a:r>
              <a:rPr lang="zh-CN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endParaRPr lang="en-US" altLang="zh-CN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059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5841" y="439861"/>
            <a:ext cx="10192076" cy="54405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练一练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22926" y="1579780"/>
            <a:ext cx="1061499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</a:t>
            </a:r>
            <a:r>
              <a:rPr lang="zh-CN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体现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中共八大的指导思想的是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(  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sz="2400" b="1" dirty="0">
                <a:solidFill>
                  <a:srgbClr val="C23C0D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lang="zh-CN" altLang="en-US" sz="2400" b="1" dirty="0">
                <a:solidFill>
                  <a:srgbClr val="C23C0D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)</a:t>
            </a:r>
            <a:endParaRPr lang="zh-CN" altLang="zh-CN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．《论十大关系》的报告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                  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．《论联合政府》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．《关于正确处理人民内部矛盾的问题》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．《关于整风运动的指示</a:t>
            </a:r>
            <a:r>
              <a:rPr lang="zh-CN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》</a:t>
            </a:r>
            <a:endParaRPr lang="en-US" altLang="zh-CN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607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5841" y="439861"/>
            <a:ext cx="10192076" cy="54405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练一练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22926" y="1579780"/>
            <a:ext cx="1061499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4.</a:t>
            </a:r>
            <a:r>
              <a:rPr lang="zh-CN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在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中共八大上提出“三个主体，三个补充”思想的领导人是（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</a:t>
            </a:r>
            <a:r>
              <a:rPr lang="en-US" altLang="zh-CN" sz="2400" b="1" dirty="0" smtClean="0">
                <a:solidFill>
                  <a:srgbClr val="C23C0D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．毛泽东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．周恩来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              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．陈云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  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．邓小平</a:t>
            </a:r>
          </a:p>
        </p:txBody>
      </p:sp>
    </p:spTree>
    <p:extLst>
      <p:ext uri="{BB962C8B-B14F-4D97-AF65-F5344CB8AC3E}">
        <p14:creationId xmlns:p14="http://schemas.microsoft.com/office/powerpoint/2010/main" val="306380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96310" y="3026557"/>
            <a:ext cx="2088504" cy="1283792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社会主义基本制度的全面确立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6" y="1122109"/>
            <a:ext cx="231871" cy="51947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453580" y="1122109"/>
            <a:ext cx="3651896" cy="10151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</a:p>
          <a:p>
            <a:pPr algn="ctr"/>
            <a:r>
              <a:rPr lang="en-US" altLang="zh-CN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《</a:t>
            </a: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共同纲领</a:t>
            </a:r>
            <a:r>
              <a:rPr lang="en-US" altLang="zh-CN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》</a:t>
            </a: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的全面实施与新民主主义革命任务的胜利完成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470608" y="5301689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</a:p>
          <a:p>
            <a:pPr algn="ctr">
              <a:spcBef>
                <a:spcPct val="20000"/>
              </a:spcBef>
            </a:pP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开辟中国社会主义改造道路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2453580" y="3160886"/>
            <a:ext cx="3651896" cy="1015135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</a:p>
          <a:p>
            <a:pPr algn="ctr"/>
            <a:r>
              <a:rPr lang="zh-CN" altLang="en-US" sz="20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制定过渡时期总路线</a:t>
            </a:r>
          </a:p>
        </p:txBody>
      </p:sp>
      <p:sp>
        <p:nvSpPr>
          <p:cNvPr id="7" name="左大括号 6"/>
          <p:cNvSpPr/>
          <p:nvPr/>
        </p:nvSpPr>
        <p:spPr>
          <a:xfrm>
            <a:off x="6134023" y="3003407"/>
            <a:ext cx="195061" cy="137189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317510" y="3005501"/>
            <a:ext cx="3085169" cy="6623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新民主主义社会的建立及其过渡性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329085" y="3724050"/>
            <a:ext cx="3064064" cy="65125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过渡时期总路线的提出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291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5841" y="439861"/>
            <a:ext cx="10192076" cy="54405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练一练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22926" y="1579780"/>
            <a:ext cx="1061499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4.</a:t>
            </a:r>
            <a:r>
              <a:rPr lang="zh-CN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在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中共八大上提出“三个主体，三个补充”思想的领导人是（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</a:t>
            </a:r>
            <a:r>
              <a:rPr lang="en-US" altLang="zh-CN" sz="2400" b="1" dirty="0">
                <a:solidFill>
                  <a:srgbClr val="C23C0D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 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．毛泽东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．周恩来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              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．陈云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	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  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zh-CN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．邓小平</a:t>
            </a:r>
          </a:p>
        </p:txBody>
      </p:sp>
    </p:spTree>
    <p:extLst>
      <p:ext uri="{BB962C8B-B14F-4D97-AF65-F5344CB8AC3E}">
        <p14:creationId xmlns:p14="http://schemas.microsoft.com/office/powerpoint/2010/main" val="103373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5841" y="439861"/>
            <a:ext cx="10192076" cy="54405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练一练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22926" y="1579780"/>
            <a:ext cx="1061499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5</a:t>
            </a:r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1956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年召开的中共八大指出，党和全国人民当前的主要任务是（     </a:t>
            </a:r>
            <a:r>
              <a:rPr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</a:p>
          <a:p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/>
            </a:r>
            <a:b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争取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国家财政经济状况的根本好转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正确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处理人民内部矛盾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把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我国从落后的农业国变为先进的工业国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实现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社会主义四个现代化</a:t>
            </a:r>
          </a:p>
        </p:txBody>
      </p:sp>
    </p:spTree>
    <p:extLst>
      <p:ext uri="{BB962C8B-B14F-4D97-AF65-F5344CB8AC3E}">
        <p14:creationId xmlns:p14="http://schemas.microsoft.com/office/powerpoint/2010/main" val="239386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5841" y="439861"/>
            <a:ext cx="10192076" cy="54405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练一练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22926" y="1579780"/>
            <a:ext cx="1061499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5</a:t>
            </a:r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1956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年召开的中共八大指出，党和全国人民当前的主要任务是（   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）</a:t>
            </a:r>
          </a:p>
          <a:p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/>
            </a:r>
            <a:b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争取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国家财政经济状况的根本好转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正确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处理人民内部矛盾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把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我国从落后的农业国变为先进的工业国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实现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社会主义四个现代化</a:t>
            </a:r>
          </a:p>
        </p:txBody>
      </p:sp>
    </p:spTree>
    <p:extLst>
      <p:ext uri="{BB962C8B-B14F-4D97-AF65-F5344CB8AC3E}">
        <p14:creationId xmlns:p14="http://schemas.microsoft.com/office/powerpoint/2010/main" val="320359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5841" y="439861"/>
            <a:ext cx="10192076" cy="54405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练一练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22926" y="1579780"/>
            <a:ext cx="1061499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6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 1957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月，毛泽东在扩大的最高国务会议上指出，国家政治生活的主题应该是（       ）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/>
            </a:r>
            <a:b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社会主义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建设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满足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人民物质文化需求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完善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社会主义制度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正确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处理人民内部矛盾</a:t>
            </a:r>
          </a:p>
        </p:txBody>
      </p:sp>
    </p:spTree>
    <p:extLst>
      <p:ext uri="{BB962C8B-B14F-4D97-AF65-F5344CB8AC3E}">
        <p14:creationId xmlns:p14="http://schemas.microsoft.com/office/powerpoint/2010/main" val="332654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5841" y="439861"/>
            <a:ext cx="10192076" cy="54405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练一练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22926" y="1579780"/>
            <a:ext cx="1061499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6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 1957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月，毛泽东在扩大的最高国务会议上指出，国家政治生活的主题应该是（    </a:t>
            </a:r>
            <a:r>
              <a:rPr lang="en-US" altLang="zh-CN" sz="24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/>
            </a:r>
            <a:b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社会主义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建设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满足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人民物质文化需求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完善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社会主义制度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正确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处理人民内部矛盾</a:t>
            </a:r>
          </a:p>
        </p:txBody>
      </p:sp>
    </p:spTree>
    <p:extLst>
      <p:ext uri="{BB962C8B-B14F-4D97-AF65-F5344CB8AC3E}">
        <p14:creationId xmlns:p14="http://schemas.microsoft.com/office/powerpoint/2010/main" val="205267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96310" y="3026557"/>
            <a:ext cx="2088504" cy="1283792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社会主义建设在探索中曲折发展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左大括号 2"/>
          <p:cNvSpPr/>
          <p:nvPr/>
        </p:nvSpPr>
        <p:spPr>
          <a:xfrm>
            <a:off x="2220386" y="834887"/>
            <a:ext cx="250222" cy="56671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436551" y="834887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</a:p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良好的开局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470608" y="5486886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</a:p>
          <a:p>
            <a:pPr algn="ctr">
              <a:spcBef>
                <a:spcPct val="20000"/>
              </a:spcBef>
            </a:pPr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建设的成就探索的成果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453580" y="3160886"/>
            <a:ext cx="3651896" cy="1015135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</a:p>
          <a:p>
            <a:pPr algn="ctr"/>
            <a:r>
              <a:rPr lang="zh-CN" altLang="en-US" sz="20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探索中的严重曲折</a:t>
            </a:r>
          </a:p>
        </p:txBody>
      </p:sp>
      <p:sp>
        <p:nvSpPr>
          <p:cNvPr id="7" name="左大括号 6"/>
          <p:cNvSpPr/>
          <p:nvPr/>
        </p:nvSpPr>
        <p:spPr>
          <a:xfrm>
            <a:off x="6088447" y="2489915"/>
            <a:ext cx="235861" cy="235364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265034" y="2484994"/>
            <a:ext cx="3064064" cy="65125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大跃进及其纠正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6276403" y="3353076"/>
            <a:ext cx="3064064" cy="65125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文化大革命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6276403" y="4192309"/>
            <a:ext cx="3064064" cy="65125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严重的曲折深刻的教训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788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96310" y="3026557"/>
            <a:ext cx="2088504" cy="1283792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社会主义建设在探索中曲折发展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左大括号 2"/>
          <p:cNvSpPr/>
          <p:nvPr/>
        </p:nvSpPr>
        <p:spPr>
          <a:xfrm>
            <a:off x="2220386" y="834887"/>
            <a:ext cx="250222" cy="56671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436551" y="834887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</a:p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良好的开局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470608" y="5486886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</a:p>
          <a:p>
            <a:pPr algn="ctr">
              <a:spcBef>
                <a:spcPct val="20000"/>
              </a:spcBef>
            </a:pPr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建设的成就探索的成果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453580" y="3160886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</a:p>
          <a:p>
            <a:pPr algn="ctr">
              <a:spcBef>
                <a:spcPct val="20000"/>
              </a:spcBef>
            </a:pPr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探索中的严重曲折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6088447" y="2489915"/>
            <a:ext cx="235861" cy="235364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265034" y="2484994"/>
            <a:ext cx="3064064" cy="651254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大跃进及其纠正</a:t>
            </a:r>
            <a:endParaRPr lang="zh-CN" altLang="en-US" sz="2000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左大括号 11"/>
          <p:cNvSpPr/>
          <p:nvPr/>
        </p:nvSpPr>
        <p:spPr>
          <a:xfrm>
            <a:off x="9393900" y="2043646"/>
            <a:ext cx="209010" cy="153395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9656343" y="1972936"/>
            <a:ext cx="1933974" cy="62092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大跃进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9656343" y="3160886"/>
            <a:ext cx="1933974" cy="57366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纠左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6276403" y="3353076"/>
            <a:ext cx="3064064" cy="65125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文化大革命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6276403" y="4192309"/>
            <a:ext cx="3064064" cy="65125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严重的曲折深刻的教训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66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7191" y="446561"/>
            <a:ext cx="3856163" cy="5440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第二节 探索中的严重曲折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1376" y="1208327"/>
            <a:ext cx="11321934" cy="4680846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大跃进背景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整风运动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时间：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1956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11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</a:p>
          <a:p>
            <a:pPr lvl="1">
              <a:lnSpc>
                <a:spcPct val="200000"/>
              </a:lnSpc>
              <a:spcBef>
                <a:spcPts val="0"/>
              </a:spcBef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主题：正确处理人民内部矛盾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反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右派</a:t>
            </a:r>
            <a:r>
              <a:rPr lang="zh-CN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斗争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    时间：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1957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年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10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月至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11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月</a:t>
            </a:r>
            <a:endParaRPr lang="zh-CN" altLang="zh-CN" dirty="0" smtClean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pPr lvl="1">
              <a:lnSpc>
                <a:spcPct val="210000"/>
              </a:lnSpc>
              <a:spcBef>
                <a:spcPts val="0"/>
              </a:spcBef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当前国内的矛盾仍然是无产阶级和资产阶级、社会主义和资本主义道路的矛盾，偏离了八大的正确路线。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-165605" y="365125"/>
            <a:ext cx="1169411" cy="64513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prstClr val="white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7623958" y="105424"/>
            <a:ext cx="4465122" cy="1307739"/>
            <a:chOff x="6728171" y="152926"/>
            <a:chExt cx="5325283" cy="1761615"/>
          </a:xfrm>
        </p:grpSpPr>
        <p:sp>
          <p:nvSpPr>
            <p:cNvPr id="6" name="圆角矩形 5"/>
            <p:cNvSpPr/>
            <p:nvPr/>
          </p:nvSpPr>
          <p:spPr>
            <a:xfrm>
              <a:off x="6728171" y="664984"/>
              <a:ext cx="3064064" cy="65125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大跃进及其纠正</a:t>
              </a:r>
            </a:p>
          </p:txBody>
        </p:sp>
        <p:sp>
          <p:nvSpPr>
            <p:cNvPr id="7" name="左大括号 6"/>
            <p:cNvSpPr/>
            <p:nvPr/>
          </p:nvSpPr>
          <p:spPr>
            <a:xfrm>
              <a:off x="9857037" y="223636"/>
              <a:ext cx="209010" cy="1533950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10119480" y="152926"/>
              <a:ext cx="1933974" cy="62092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大跃进</a:t>
              </a:r>
              <a:endPara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10119480" y="1340876"/>
              <a:ext cx="1933974" cy="57366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纠左</a:t>
              </a:r>
              <a:endPara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04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3610" y="433064"/>
            <a:ext cx="3839405" cy="5440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第二节 探索中的严重曲折 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0086" y="1073586"/>
            <a:ext cx="8758338" cy="5337971"/>
          </a:xfrm>
        </p:spPr>
        <p:txBody>
          <a:bodyPr>
            <a:normAutofit/>
          </a:bodyPr>
          <a:lstStyle/>
          <a:p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大跃进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时间：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1958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路线：“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鼓足干劲、力争上游、多快好省地建设社会主义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人民公社运动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特点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一大二公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，实际上就是搞“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一平二调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Picture 2" descr="C:\Users\User\Documents\263EM\chuzi@sunlands.com\history\user\image\0a2b8d88-43cd-46c8-836a-beea4a59c9d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005" y="1678070"/>
            <a:ext cx="1587558" cy="50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组 11"/>
          <p:cNvGrpSpPr/>
          <p:nvPr/>
        </p:nvGrpSpPr>
        <p:grpSpPr>
          <a:xfrm>
            <a:off x="7623958" y="105424"/>
            <a:ext cx="4465122" cy="1307739"/>
            <a:chOff x="6728171" y="152926"/>
            <a:chExt cx="5325283" cy="1761615"/>
          </a:xfrm>
        </p:grpSpPr>
        <p:sp>
          <p:nvSpPr>
            <p:cNvPr id="13" name="圆角矩形 12"/>
            <p:cNvSpPr/>
            <p:nvPr/>
          </p:nvSpPr>
          <p:spPr>
            <a:xfrm>
              <a:off x="6728171" y="664984"/>
              <a:ext cx="3064064" cy="65125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大跃进及其纠正</a:t>
              </a:r>
            </a:p>
          </p:txBody>
        </p:sp>
        <p:sp>
          <p:nvSpPr>
            <p:cNvPr id="14" name="左大括号 13"/>
            <p:cNvSpPr/>
            <p:nvPr/>
          </p:nvSpPr>
          <p:spPr>
            <a:xfrm>
              <a:off x="9857037" y="223636"/>
              <a:ext cx="209010" cy="1533950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10119480" y="152926"/>
              <a:ext cx="1933974" cy="62092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大跃进</a:t>
              </a:r>
              <a:endPara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10119480" y="1340876"/>
              <a:ext cx="1933974" cy="57366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纠左</a:t>
              </a:r>
              <a:endPara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157" y="1774464"/>
            <a:ext cx="3581400" cy="22479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804" y="1632273"/>
            <a:ext cx="2471506" cy="1641382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048" y="3832342"/>
            <a:ext cx="1857415" cy="270169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704" y="4188864"/>
            <a:ext cx="2901569" cy="254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5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0085" y="449222"/>
            <a:ext cx="4688715" cy="5440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第二节 探索中的严重曲折 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5819" y="1568167"/>
            <a:ext cx="10515600" cy="3894482"/>
          </a:xfrm>
        </p:spPr>
        <p:txBody>
          <a:bodyPr>
            <a:normAutofit/>
          </a:bodyPr>
          <a:lstStyle/>
          <a:p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纠左：</a:t>
            </a:r>
            <a:endParaRPr lang="en-US" altLang="zh-CN" sz="22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初步努力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庐山会议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国民经济调整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七千人大会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第三届全国人大一次会议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1958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11-12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，中共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八届六中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全会，通过了</a:t>
            </a:r>
            <a:r>
              <a:rPr lang="en-US" altLang="zh-CN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关于人民公社若干问题的决议</a:t>
            </a:r>
            <a:r>
              <a:rPr lang="en-US" altLang="zh-CN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</a:p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/>
          </a:p>
        </p:txBody>
      </p:sp>
      <p:grpSp>
        <p:nvGrpSpPr>
          <p:cNvPr id="6" name="组 5"/>
          <p:cNvGrpSpPr/>
          <p:nvPr/>
        </p:nvGrpSpPr>
        <p:grpSpPr>
          <a:xfrm>
            <a:off x="7623958" y="105424"/>
            <a:ext cx="4465122" cy="1307739"/>
            <a:chOff x="6728171" y="152926"/>
            <a:chExt cx="5325283" cy="1761615"/>
          </a:xfrm>
        </p:grpSpPr>
        <p:sp>
          <p:nvSpPr>
            <p:cNvPr id="7" name="圆角矩形 6"/>
            <p:cNvSpPr/>
            <p:nvPr/>
          </p:nvSpPr>
          <p:spPr>
            <a:xfrm>
              <a:off x="6728171" y="664984"/>
              <a:ext cx="3064064" cy="65125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大跃进及其纠正</a:t>
              </a:r>
            </a:p>
          </p:txBody>
        </p:sp>
        <p:sp>
          <p:nvSpPr>
            <p:cNvPr id="8" name="左大括号 7"/>
            <p:cNvSpPr/>
            <p:nvPr/>
          </p:nvSpPr>
          <p:spPr>
            <a:xfrm>
              <a:off x="9857037" y="223636"/>
              <a:ext cx="209010" cy="1533950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10119480" y="152926"/>
              <a:ext cx="1933974" cy="62092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大跃进</a:t>
              </a:r>
              <a:endPara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10119480" y="1340876"/>
              <a:ext cx="1933974" cy="573665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纠左</a:t>
              </a:r>
              <a:endPara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4" name="上箭头 3"/>
          <p:cNvSpPr/>
          <p:nvPr/>
        </p:nvSpPr>
        <p:spPr>
          <a:xfrm>
            <a:off x="1460664" y="3372592"/>
            <a:ext cx="855024" cy="593767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17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96310" y="3026557"/>
            <a:ext cx="2088504" cy="1283792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社会主义基本制度的全面确立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220386" y="1122109"/>
            <a:ext cx="231871" cy="519471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453580" y="1122109"/>
            <a:ext cx="3651896" cy="10151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</a:p>
          <a:p>
            <a:pPr algn="ctr"/>
            <a:r>
              <a:rPr lang="en-US" altLang="zh-CN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《</a:t>
            </a: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共同纲领</a:t>
            </a:r>
            <a:r>
              <a:rPr lang="en-US" altLang="zh-CN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》</a:t>
            </a: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的全面实施与新民主主义革命任务的胜利完成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470608" y="5301689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</a:p>
          <a:p>
            <a:pPr algn="ctr">
              <a:spcBef>
                <a:spcPct val="20000"/>
              </a:spcBef>
            </a:pP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开辟中国社会主义改造道路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2453580" y="3160886"/>
            <a:ext cx="3651896" cy="10151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</a:p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制定过渡时期总路线</a:t>
            </a:r>
          </a:p>
        </p:txBody>
      </p:sp>
      <p:sp>
        <p:nvSpPr>
          <p:cNvPr id="7" name="左大括号 6"/>
          <p:cNvSpPr/>
          <p:nvPr/>
        </p:nvSpPr>
        <p:spPr>
          <a:xfrm>
            <a:off x="6134023" y="3003407"/>
            <a:ext cx="195061" cy="137189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317510" y="3005501"/>
            <a:ext cx="3085169" cy="662357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新民主主义社会的建立及其过渡性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6329085" y="3724050"/>
            <a:ext cx="3064064" cy="65125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过渡时期总路线的提出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左大括号 12"/>
          <p:cNvSpPr/>
          <p:nvPr/>
        </p:nvSpPr>
        <p:spPr>
          <a:xfrm>
            <a:off x="9402679" y="2686653"/>
            <a:ext cx="263189" cy="129315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9654854" y="2686653"/>
            <a:ext cx="2317424" cy="6075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建立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9644763" y="3355905"/>
            <a:ext cx="2317425" cy="6239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特点和性质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257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0085" y="449222"/>
            <a:ext cx="4688715" cy="5440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第二节 探索中的严重曲折 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8758" y="1568166"/>
            <a:ext cx="11780323" cy="4975137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sz="29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纠左：</a:t>
            </a:r>
            <a:endParaRPr lang="en-US" altLang="zh-CN" sz="29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初步努力</a:t>
            </a:r>
            <a:r>
              <a:rPr lang="en-US" altLang="zh-CN" sz="2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5700" dirty="0">
                <a:latin typeface="黑体" panose="02010609060101010101" pitchFamily="49" charset="-122"/>
                <a:ea typeface="黑体" panose="02010609060101010101" pitchFamily="49" charset="-122"/>
              </a:rPr>
              <a:t>庐山会议</a:t>
            </a:r>
            <a:r>
              <a:rPr lang="en-US" altLang="zh-CN" sz="2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国民经济调整</a:t>
            </a:r>
            <a:r>
              <a:rPr lang="en-US" altLang="zh-CN" sz="2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七千人大会</a:t>
            </a:r>
            <a:r>
              <a:rPr lang="en-US" altLang="zh-CN" sz="2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第三届全国人大一次会议</a:t>
            </a:r>
            <a:endParaRPr lang="en-US" altLang="zh-CN" sz="2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6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2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时间：</a:t>
            </a:r>
            <a:r>
              <a:rPr lang="en-US" altLang="zh-CN" sz="2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1959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sz="2600" dirty="0"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r>
              <a:rPr lang="en-US" altLang="zh-CN" sz="2600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日</a:t>
            </a:r>
            <a:endParaRPr lang="en-US" altLang="zh-CN" sz="2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2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目的：纠正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左倾错误路线</a:t>
            </a:r>
            <a:r>
              <a:rPr lang="zh-CN" altLang="en-US" sz="2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2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2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错误：做出</a:t>
            </a:r>
            <a:r>
              <a:rPr lang="en-US" altLang="zh-CN" sz="2600" dirty="0"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关于以彭德怀同志为首的反党集团的错误的决议</a:t>
            </a:r>
            <a:r>
              <a:rPr lang="en-US" altLang="zh-CN" sz="2600" dirty="0"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，随后在全党</a:t>
            </a:r>
            <a:r>
              <a:rPr lang="zh-CN" altLang="en-US" sz="2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范围开展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了“反右倾”</a:t>
            </a:r>
            <a:r>
              <a:rPr lang="zh-CN" altLang="en-US" sz="2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斗争。</a:t>
            </a:r>
            <a:endParaRPr lang="en-US" altLang="zh-CN" sz="26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250000"/>
              </a:lnSpc>
            </a:pPr>
            <a:endParaRPr lang="zh-CN" altLang="en-US" sz="26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/>
          </a:p>
        </p:txBody>
      </p:sp>
      <p:grpSp>
        <p:nvGrpSpPr>
          <p:cNvPr id="6" name="组 5"/>
          <p:cNvGrpSpPr/>
          <p:nvPr/>
        </p:nvGrpSpPr>
        <p:grpSpPr>
          <a:xfrm>
            <a:off x="7623958" y="105424"/>
            <a:ext cx="4465122" cy="1307739"/>
            <a:chOff x="6728171" y="152926"/>
            <a:chExt cx="5325283" cy="1761615"/>
          </a:xfrm>
        </p:grpSpPr>
        <p:sp>
          <p:nvSpPr>
            <p:cNvPr id="7" name="圆角矩形 6"/>
            <p:cNvSpPr/>
            <p:nvPr/>
          </p:nvSpPr>
          <p:spPr>
            <a:xfrm>
              <a:off x="6728171" y="664984"/>
              <a:ext cx="3064064" cy="65125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大跃进及其纠正</a:t>
              </a:r>
            </a:p>
          </p:txBody>
        </p:sp>
        <p:sp>
          <p:nvSpPr>
            <p:cNvPr id="8" name="左大括号 7"/>
            <p:cNvSpPr/>
            <p:nvPr/>
          </p:nvSpPr>
          <p:spPr>
            <a:xfrm>
              <a:off x="9857037" y="223636"/>
              <a:ext cx="209010" cy="1533950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10119480" y="152926"/>
              <a:ext cx="1933974" cy="62092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大跃进</a:t>
              </a:r>
              <a:endPara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10119480" y="1340876"/>
              <a:ext cx="1933974" cy="573665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纠左</a:t>
              </a:r>
              <a:endPara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4" name="上箭头 3"/>
          <p:cNvSpPr/>
          <p:nvPr/>
        </p:nvSpPr>
        <p:spPr>
          <a:xfrm>
            <a:off x="2059407" y="3016643"/>
            <a:ext cx="855024" cy="593767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32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0085" y="449222"/>
            <a:ext cx="4688715" cy="5440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第二节 探索中的严重曲折 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8758" y="1568166"/>
            <a:ext cx="11554691" cy="4975137"/>
          </a:xfrm>
        </p:spPr>
        <p:txBody>
          <a:bodyPr>
            <a:normAutofit/>
          </a:bodyPr>
          <a:lstStyle/>
          <a:p>
            <a:r>
              <a:rPr lang="zh-CN" altLang="en-US" sz="29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纠左：</a:t>
            </a:r>
            <a:endParaRPr lang="en-US" altLang="zh-CN" sz="29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初步努力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庐山会议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国民经济调整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七千人大会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第三届全国人大一次会议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0"/>
              </a:spcBef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                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时间：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 1961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中共八届九中全会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0"/>
              </a:spcBef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              内容：正式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决定对国民经济实行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调整、巩固、充实、提高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的方针。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6" name="组 5"/>
          <p:cNvGrpSpPr/>
          <p:nvPr/>
        </p:nvGrpSpPr>
        <p:grpSpPr>
          <a:xfrm>
            <a:off x="7623958" y="105424"/>
            <a:ext cx="4465122" cy="1307739"/>
            <a:chOff x="6728171" y="152926"/>
            <a:chExt cx="5325283" cy="1761615"/>
          </a:xfrm>
        </p:grpSpPr>
        <p:sp>
          <p:nvSpPr>
            <p:cNvPr id="7" name="圆角矩形 6"/>
            <p:cNvSpPr/>
            <p:nvPr/>
          </p:nvSpPr>
          <p:spPr>
            <a:xfrm>
              <a:off x="6728171" y="664984"/>
              <a:ext cx="3064064" cy="65125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大跃进及其纠正</a:t>
              </a:r>
            </a:p>
          </p:txBody>
        </p:sp>
        <p:sp>
          <p:nvSpPr>
            <p:cNvPr id="8" name="左大括号 7"/>
            <p:cNvSpPr/>
            <p:nvPr/>
          </p:nvSpPr>
          <p:spPr>
            <a:xfrm>
              <a:off x="9857037" y="223636"/>
              <a:ext cx="209010" cy="1533950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10119480" y="152926"/>
              <a:ext cx="1933974" cy="62092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大跃进</a:t>
              </a:r>
              <a:endPara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10119480" y="1340876"/>
              <a:ext cx="1933974" cy="573665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纠左</a:t>
              </a:r>
              <a:endPara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4" name="上箭头 3"/>
          <p:cNvSpPr/>
          <p:nvPr/>
        </p:nvSpPr>
        <p:spPr>
          <a:xfrm>
            <a:off x="4067617" y="3658914"/>
            <a:ext cx="855024" cy="593767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03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0085" y="449222"/>
            <a:ext cx="4688715" cy="5440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第二节 探索中的严重曲折 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8758" y="1568167"/>
            <a:ext cx="11554691" cy="2018182"/>
          </a:xfrm>
        </p:spPr>
        <p:txBody>
          <a:bodyPr>
            <a:normAutofit/>
          </a:bodyPr>
          <a:lstStyle/>
          <a:p>
            <a:r>
              <a:rPr lang="zh-CN" altLang="en-US" sz="29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纠左：</a:t>
            </a:r>
            <a:endParaRPr lang="en-US" altLang="zh-CN" sz="29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初步努力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庐山会议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国民经济调整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七千人大会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第三届全国人大一次会议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6" name="组 5"/>
          <p:cNvGrpSpPr/>
          <p:nvPr/>
        </p:nvGrpSpPr>
        <p:grpSpPr>
          <a:xfrm>
            <a:off x="7623958" y="105424"/>
            <a:ext cx="4465122" cy="1307739"/>
            <a:chOff x="6728171" y="152926"/>
            <a:chExt cx="5325283" cy="1761615"/>
          </a:xfrm>
        </p:grpSpPr>
        <p:sp>
          <p:nvSpPr>
            <p:cNvPr id="7" name="圆角矩形 6"/>
            <p:cNvSpPr/>
            <p:nvPr/>
          </p:nvSpPr>
          <p:spPr>
            <a:xfrm>
              <a:off x="6728171" y="664984"/>
              <a:ext cx="3064064" cy="65125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大跃进及其纠正</a:t>
              </a:r>
            </a:p>
          </p:txBody>
        </p:sp>
        <p:sp>
          <p:nvSpPr>
            <p:cNvPr id="8" name="左大括号 7"/>
            <p:cNvSpPr/>
            <p:nvPr/>
          </p:nvSpPr>
          <p:spPr>
            <a:xfrm>
              <a:off x="9857037" y="223636"/>
              <a:ext cx="209010" cy="1533950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10119480" y="152926"/>
              <a:ext cx="1933974" cy="62092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大跃进</a:t>
              </a:r>
              <a:endPara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10119480" y="1340876"/>
              <a:ext cx="1933974" cy="573665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纠左</a:t>
              </a:r>
              <a:endPara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4" name="上箭头 3"/>
          <p:cNvSpPr/>
          <p:nvPr/>
        </p:nvSpPr>
        <p:spPr>
          <a:xfrm>
            <a:off x="5870368" y="3644570"/>
            <a:ext cx="855024" cy="593767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28720" y="4354655"/>
            <a:ext cx="8250184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时间：</a:t>
            </a:r>
            <a:r>
              <a:rPr lang="en-US" altLang="zh-CN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1962</a:t>
            </a: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间对</a:t>
            </a: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“反右倾”运动中受到批判的人进行平反。</a:t>
            </a:r>
            <a:endParaRPr lang="en-US" altLang="zh-CN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1"/>
          <a:stretch/>
        </p:blipFill>
        <p:spPr>
          <a:xfrm>
            <a:off x="5192722" y="550426"/>
            <a:ext cx="2376901" cy="180284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35782" y="29320"/>
            <a:ext cx="6207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9.2.1.5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“七千人大会”的召开</a:t>
            </a:r>
          </a:p>
        </p:txBody>
      </p:sp>
    </p:spTree>
    <p:extLst>
      <p:ext uri="{BB962C8B-B14F-4D97-AF65-F5344CB8AC3E}">
        <p14:creationId xmlns:p14="http://schemas.microsoft.com/office/powerpoint/2010/main" val="259137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0085" y="449222"/>
            <a:ext cx="4688715" cy="5440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第二节 探索中的严重曲折 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8758" y="1568166"/>
            <a:ext cx="11883242" cy="2283643"/>
          </a:xfrm>
        </p:spPr>
        <p:txBody>
          <a:bodyPr>
            <a:normAutofit fontScale="92500"/>
          </a:bodyPr>
          <a:lstStyle/>
          <a:p>
            <a:r>
              <a:rPr lang="zh-CN" altLang="en-US" sz="29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纠左：</a:t>
            </a:r>
            <a:endParaRPr lang="en-US" altLang="zh-CN" sz="29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900" dirty="0">
                <a:latin typeface="黑体" panose="02010609060101010101" pitchFamily="49" charset="-122"/>
                <a:ea typeface="黑体" panose="02010609060101010101" pitchFamily="49" charset="-122"/>
              </a:rPr>
              <a:t>初步努力</a:t>
            </a:r>
            <a:r>
              <a:rPr lang="en-US" altLang="zh-CN" sz="19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1900" dirty="0">
                <a:latin typeface="黑体" panose="02010609060101010101" pitchFamily="49" charset="-122"/>
                <a:ea typeface="黑体" panose="02010609060101010101" pitchFamily="49" charset="-122"/>
              </a:rPr>
              <a:t>庐山会议</a:t>
            </a:r>
            <a:r>
              <a:rPr lang="en-US" altLang="zh-CN" sz="19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国民经济调整</a:t>
            </a:r>
            <a:r>
              <a:rPr lang="en-US" altLang="zh-CN" sz="19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七千人大会</a:t>
            </a:r>
            <a:r>
              <a:rPr lang="en-US" altLang="zh-CN" sz="19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第三届全国人大一次会议</a:t>
            </a:r>
            <a:endParaRPr lang="en-US" altLang="zh-CN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6" name="组 5"/>
          <p:cNvGrpSpPr/>
          <p:nvPr/>
        </p:nvGrpSpPr>
        <p:grpSpPr>
          <a:xfrm>
            <a:off x="7623958" y="105424"/>
            <a:ext cx="4465122" cy="1307739"/>
            <a:chOff x="6728171" y="152926"/>
            <a:chExt cx="5325283" cy="1761615"/>
          </a:xfrm>
        </p:grpSpPr>
        <p:sp>
          <p:nvSpPr>
            <p:cNvPr id="7" name="圆角矩形 6"/>
            <p:cNvSpPr/>
            <p:nvPr/>
          </p:nvSpPr>
          <p:spPr>
            <a:xfrm>
              <a:off x="6728171" y="664984"/>
              <a:ext cx="3064064" cy="65125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大跃进及其纠正</a:t>
              </a:r>
            </a:p>
          </p:txBody>
        </p:sp>
        <p:sp>
          <p:nvSpPr>
            <p:cNvPr id="8" name="左大括号 7"/>
            <p:cNvSpPr/>
            <p:nvPr/>
          </p:nvSpPr>
          <p:spPr>
            <a:xfrm>
              <a:off x="9857037" y="223636"/>
              <a:ext cx="209010" cy="1533950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10119480" y="152926"/>
              <a:ext cx="1933974" cy="62092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大跃进</a:t>
              </a:r>
              <a:endPara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10119480" y="1340876"/>
              <a:ext cx="1933974" cy="573665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纠左</a:t>
              </a:r>
              <a:endPara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4" name="上箭头 3"/>
          <p:cNvSpPr/>
          <p:nvPr/>
        </p:nvSpPr>
        <p:spPr>
          <a:xfrm>
            <a:off x="8332214" y="3560985"/>
            <a:ext cx="855024" cy="593767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38800" y="4588150"/>
            <a:ext cx="62806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时间：</a:t>
            </a:r>
            <a:r>
              <a:rPr lang="en-US" altLang="zh-CN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1964</a:t>
            </a: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年底到</a:t>
            </a:r>
            <a:r>
              <a:rPr lang="en-US" altLang="zh-CN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1965</a:t>
            </a:r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年初</a:t>
            </a:r>
            <a:endParaRPr lang="en-US" altLang="zh-CN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内容：</a:t>
            </a: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周</a:t>
            </a:r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恩来</a:t>
            </a:r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第一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次</a:t>
            </a: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提出把我国建成现代农业、工业、国防和科学技术的社会主义强国</a:t>
            </a:r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，即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四个现代化</a:t>
            </a:r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30" y="3560985"/>
            <a:ext cx="4758118" cy="277153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35781" y="29320"/>
            <a:ext cx="71470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9.3.1.2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人民生活水平的提高与文化、医疗、科技事业的发展</a:t>
            </a:r>
          </a:p>
        </p:txBody>
      </p:sp>
    </p:spTree>
    <p:extLst>
      <p:ext uri="{BB962C8B-B14F-4D97-AF65-F5344CB8AC3E}">
        <p14:creationId xmlns:p14="http://schemas.microsoft.com/office/powerpoint/2010/main" val="183396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96310" y="3026557"/>
            <a:ext cx="2088504" cy="1283792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社会主义建设在探索中曲折发展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左大括号 2"/>
          <p:cNvSpPr/>
          <p:nvPr/>
        </p:nvSpPr>
        <p:spPr>
          <a:xfrm>
            <a:off x="2220386" y="834887"/>
            <a:ext cx="250222" cy="56671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436551" y="834887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</a:p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良好的开局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470608" y="5486886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</a:p>
          <a:p>
            <a:pPr algn="ctr">
              <a:spcBef>
                <a:spcPct val="20000"/>
              </a:spcBef>
            </a:pPr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建设的成就探索的成果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453580" y="3160886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</a:p>
          <a:p>
            <a:pPr algn="ctr">
              <a:spcBef>
                <a:spcPct val="20000"/>
              </a:spcBef>
            </a:pPr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探索中的严重曲折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6103457" y="2488678"/>
            <a:ext cx="187956" cy="237859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280044" y="2483757"/>
            <a:ext cx="3064064" cy="65125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大跃进及其纠正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6291413" y="3351839"/>
            <a:ext cx="3064064" cy="651254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文化大革命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6280044" y="4216024"/>
            <a:ext cx="3064064" cy="65125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严重的曲折深刻的教训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163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1625057" y="822149"/>
            <a:ext cx="461962" cy="5802521"/>
            <a:chOff x="705221" y="809183"/>
            <a:chExt cx="461962" cy="5802521"/>
          </a:xfrm>
          <a:solidFill>
            <a:srgbClr val="C00000"/>
          </a:solidFill>
        </p:grpSpPr>
        <p:cxnSp>
          <p:nvCxnSpPr>
            <p:cNvPr id="4" name="MH_Other_1"/>
            <p:cNvCxnSpPr/>
            <p:nvPr>
              <p:custDataLst>
                <p:tags r:id="rId6"/>
              </p:custDataLst>
            </p:nvPr>
          </p:nvCxnSpPr>
          <p:spPr>
            <a:xfrm flipH="1">
              <a:off x="936202" y="1292180"/>
              <a:ext cx="793" cy="4834940"/>
            </a:xfrm>
            <a:prstGeom prst="line">
              <a:avLst/>
            </a:prstGeom>
            <a:grpFill/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MH_Other_2"/>
            <p:cNvSpPr/>
            <p:nvPr>
              <p:custDataLst>
                <p:tags r:id="rId7"/>
              </p:custDataLst>
            </p:nvPr>
          </p:nvSpPr>
          <p:spPr>
            <a:xfrm>
              <a:off x="705221" y="809183"/>
              <a:ext cx="461962" cy="461963"/>
            </a:xfrm>
            <a:prstGeom prst="ellipse">
              <a:avLst/>
            </a:prstGeom>
            <a:grp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>
                <a:defRPr/>
              </a:pPr>
              <a:r>
                <a:rPr lang="en-US" altLang="zh-CN" sz="1100" b="1" dirty="0" smtClean="0">
                  <a:solidFill>
                    <a:prstClr val="white"/>
                  </a:solidFill>
                  <a:latin typeface="Calibri"/>
                  <a:ea typeface="+mn-ea"/>
                  <a:cs typeface="Arial" panose="020B0604020202020204" pitchFamily="34" charset="0"/>
                </a:rPr>
                <a:t>1966</a:t>
              </a:r>
              <a:endParaRPr lang="zh-CN" altLang="en-US" sz="1100" b="1" dirty="0">
                <a:solidFill>
                  <a:prstClr val="white"/>
                </a:solidFill>
                <a:latin typeface="Calibri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MH_Other_7"/>
            <p:cNvSpPr/>
            <p:nvPr>
              <p:custDataLst>
                <p:tags r:id="rId8"/>
              </p:custDataLst>
            </p:nvPr>
          </p:nvSpPr>
          <p:spPr>
            <a:xfrm>
              <a:off x="705221" y="6148154"/>
              <a:ext cx="461962" cy="463550"/>
            </a:xfrm>
            <a:prstGeom prst="ellipse">
              <a:avLst/>
            </a:prstGeom>
            <a:grp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r>
                <a:rPr lang="en-US" altLang="zh-CN" sz="1100" b="1" dirty="0">
                  <a:solidFill>
                    <a:prstClr val="white"/>
                  </a:solidFill>
                  <a:cs typeface="Arial" panose="020B0604020202020204" pitchFamily="34" charset="0"/>
                </a:rPr>
                <a:t>1976</a:t>
              </a:r>
              <a:endParaRPr lang="zh-CN" altLang="en-US" sz="1100" b="1" dirty="0">
                <a:solidFill>
                  <a:prstClr val="white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7868" y="448412"/>
            <a:ext cx="10192076" cy="5440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sz="2400" dirty="0">
                <a:solidFill>
                  <a:schemeClr val="tx1"/>
                </a:solidFill>
              </a:rPr>
              <a:t>1966~1976</a:t>
            </a:r>
            <a:r>
              <a:rPr lang="zh-CN" altLang="en-US" sz="2400" dirty="0">
                <a:solidFill>
                  <a:schemeClr val="tx1"/>
                </a:solidFill>
              </a:rPr>
              <a:t>：文化大革命</a:t>
            </a:r>
          </a:p>
        </p:txBody>
      </p:sp>
      <p:sp>
        <p:nvSpPr>
          <p:cNvPr id="6" name="MH_Other_3"/>
          <p:cNvSpPr/>
          <p:nvPr>
            <p:custDataLst>
              <p:tags r:id="rId1"/>
            </p:custDataLst>
          </p:nvPr>
        </p:nvSpPr>
        <p:spPr>
          <a:xfrm>
            <a:off x="1802856" y="1528496"/>
            <a:ext cx="107950" cy="10795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b="1">
              <a:solidFill>
                <a:srgbClr val="4D4D4D"/>
              </a:solidFill>
              <a:cs typeface="Arial" panose="020B0604020202020204" pitchFamily="34" charset="0"/>
            </a:endParaRPr>
          </a:p>
        </p:txBody>
      </p:sp>
      <p:sp>
        <p:nvSpPr>
          <p:cNvPr id="10" name="MH_Other_5"/>
          <p:cNvSpPr/>
          <p:nvPr>
            <p:custDataLst>
              <p:tags r:id="rId2"/>
            </p:custDataLst>
          </p:nvPr>
        </p:nvSpPr>
        <p:spPr>
          <a:xfrm>
            <a:off x="1813769" y="2612753"/>
            <a:ext cx="107950" cy="10795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b="1">
              <a:solidFill>
                <a:srgbClr val="4D4D4D"/>
              </a:solidFill>
              <a:cs typeface="Arial" panose="020B0604020202020204" pitchFamily="34" charset="0"/>
            </a:endParaRPr>
          </a:p>
        </p:txBody>
      </p:sp>
      <p:sp>
        <p:nvSpPr>
          <p:cNvPr id="18" name="MH_Other_6"/>
          <p:cNvSpPr/>
          <p:nvPr>
            <p:custDataLst>
              <p:tags r:id="rId3"/>
            </p:custDataLst>
          </p:nvPr>
        </p:nvSpPr>
        <p:spPr>
          <a:xfrm>
            <a:off x="1802063" y="4801765"/>
            <a:ext cx="107950" cy="10795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b="1">
              <a:solidFill>
                <a:srgbClr val="4D4D4D"/>
              </a:solidFill>
              <a:cs typeface="Arial" panose="020B0604020202020204" pitchFamily="34" charset="0"/>
            </a:endParaRPr>
          </a:p>
        </p:txBody>
      </p:sp>
      <p:sp>
        <p:nvSpPr>
          <p:cNvPr id="20" name="MH_Other_6"/>
          <p:cNvSpPr/>
          <p:nvPr>
            <p:custDataLst>
              <p:tags r:id="rId4"/>
            </p:custDataLst>
          </p:nvPr>
        </p:nvSpPr>
        <p:spPr>
          <a:xfrm>
            <a:off x="1802856" y="3736123"/>
            <a:ext cx="107950" cy="10795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b="1">
              <a:solidFill>
                <a:srgbClr val="4D4D4D"/>
              </a:solidFill>
              <a:cs typeface="Arial" panose="020B0604020202020204" pitchFamily="34" charset="0"/>
            </a:endParaRPr>
          </a:p>
        </p:txBody>
      </p:sp>
      <p:sp>
        <p:nvSpPr>
          <p:cNvPr id="21" name="MH_Other_6"/>
          <p:cNvSpPr/>
          <p:nvPr>
            <p:custDataLst>
              <p:tags r:id="rId5"/>
            </p:custDataLst>
          </p:nvPr>
        </p:nvSpPr>
        <p:spPr>
          <a:xfrm>
            <a:off x="1802856" y="5904012"/>
            <a:ext cx="107950" cy="10795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b="1">
              <a:solidFill>
                <a:srgbClr val="4D4D4D"/>
              </a:solidFill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057" y="1176273"/>
            <a:ext cx="1800557" cy="50783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zh-CN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1965</a:t>
            </a:r>
            <a:r>
              <a:rPr lang="zh-CN" altLang="en-US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11</a:t>
            </a:r>
            <a:r>
              <a:rPr lang="zh-CN" altLang="en-US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r>
              <a:rPr lang="en-US" altLang="zh-CN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zh-CN" altLang="en-US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日</a:t>
            </a:r>
            <a:endParaRPr lang="en-US" altLang="zh-CN" b="1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r">
              <a:lnSpc>
                <a:spcPct val="200000"/>
              </a:lnSpc>
            </a:pPr>
            <a:endParaRPr lang="zh-CN" altLang="en-US" b="1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r">
              <a:lnSpc>
                <a:spcPct val="200000"/>
              </a:lnSpc>
            </a:pPr>
            <a:r>
              <a:rPr lang="en-US" altLang="zh-CN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1967</a:t>
            </a:r>
            <a:r>
              <a:rPr lang="zh-CN" altLang="en-US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endParaRPr lang="en-US" altLang="zh-CN" b="1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r">
              <a:lnSpc>
                <a:spcPct val="200000"/>
              </a:lnSpc>
            </a:pPr>
            <a:endParaRPr lang="zh-CN" altLang="en-US" b="1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r">
              <a:lnSpc>
                <a:spcPct val="200000"/>
              </a:lnSpc>
            </a:pPr>
            <a:r>
              <a:rPr lang="en-US" altLang="zh-CN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1971</a:t>
            </a:r>
            <a:r>
              <a:rPr lang="zh-CN" altLang="en-US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9</a:t>
            </a:r>
            <a:r>
              <a:rPr lang="zh-CN" altLang="en-US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endParaRPr lang="en-US" altLang="zh-CN" b="1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r">
              <a:lnSpc>
                <a:spcPct val="200000"/>
              </a:lnSpc>
            </a:pPr>
            <a:endParaRPr lang="zh-CN" altLang="en-US" b="1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r">
              <a:lnSpc>
                <a:spcPct val="200000"/>
              </a:lnSpc>
            </a:pPr>
            <a:r>
              <a:rPr lang="en-US" altLang="zh-CN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1976</a:t>
            </a:r>
            <a:r>
              <a:rPr lang="zh-CN" altLang="en-US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r>
              <a:rPr lang="en-US" altLang="zh-CN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日</a:t>
            </a:r>
            <a:endParaRPr lang="en-US" altLang="zh-CN" b="1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r">
              <a:lnSpc>
                <a:spcPct val="200000"/>
              </a:lnSpc>
            </a:pPr>
            <a:endParaRPr lang="zh-CN" altLang="en-US" b="1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r">
              <a:lnSpc>
                <a:spcPct val="200000"/>
              </a:lnSpc>
            </a:pPr>
            <a:r>
              <a:rPr lang="en-US" altLang="zh-CN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1976</a:t>
            </a:r>
            <a:r>
              <a:rPr lang="zh-CN" altLang="en-US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zh-CN" altLang="en-US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r>
              <a:rPr lang="en-US" altLang="zh-CN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日</a:t>
            </a:r>
          </a:p>
        </p:txBody>
      </p:sp>
      <p:grpSp>
        <p:nvGrpSpPr>
          <p:cNvPr id="7" name="组 6"/>
          <p:cNvGrpSpPr/>
          <p:nvPr/>
        </p:nvGrpSpPr>
        <p:grpSpPr>
          <a:xfrm>
            <a:off x="6963508" y="0"/>
            <a:ext cx="5228492" cy="1856935"/>
            <a:chOff x="2453580" y="2483757"/>
            <a:chExt cx="6901897" cy="2383521"/>
          </a:xfrm>
        </p:grpSpPr>
        <p:sp>
          <p:nvSpPr>
            <p:cNvPr id="16" name="圆角矩形 15"/>
            <p:cNvSpPr/>
            <p:nvPr/>
          </p:nvSpPr>
          <p:spPr>
            <a:xfrm>
              <a:off x="2453580" y="3160886"/>
              <a:ext cx="3651896" cy="1015135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第二节：</a:t>
              </a:r>
            </a:p>
            <a:p>
              <a:pPr algn="ctr">
                <a:spcBef>
                  <a:spcPct val="20000"/>
                </a:spcBef>
              </a:pPr>
              <a:r>
                <a:rPr lang="zh-CN" altLang="en-US" sz="2000" dirty="0" smtClean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Palatino Linotype" panose="02040502050505030304" pitchFamily="18" charset="0"/>
                </a:rPr>
                <a:t>探索中的严重曲折</a:t>
              </a:r>
              <a:endPara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endParaRPr>
            </a:p>
          </p:txBody>
        </p:sp>
        <p:sp>
          <p:nvSpPr>
            <p:cNvPr id="17" name="左大括号 16"/>
            <p:cNvSpPr/>
            <p:nvPr/>
          </p:nvSpPr>
          <p:spPr>
            <a:xfrm>
              <a:off x="6103457" y="2488678"/>
              <a:ext cx="187956" cy="2378599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6280044" y="2483757"/>
              <a:ext cx="3064064" cy="65125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大跃进及其纠正</a:t>
              </a: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6291413" y="3351839"/>
              <a:ext cx="3064064" cy="651254"/>
            </a:xfrm>
            <a:prstGeom prst="round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文化大革命</a:t>
              </a: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6280044" y="4216024"/>
              <a:ext cx="3064064" cy="65125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严重的曲折深刻的教训</a:t>
              </a:r>
              <a:endPara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26" name="内容占位符 2"/>
          <p:cNvSpPr txBox="1">
            <a:spLocks/>
          </p:cNvSpPr>
          <p:nvPr/>
        </p:nvSpPr>
        <p:spPr>
          <a:xfrm>
            <a:off x="2087019" y="1176273"/>
            <a:ext cx="9955460" cy="52140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姚文元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的文章</a:t>
            </a:r>
            <a:r>
              <a:rPr lang="en-US" altLang="zh-CN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评新编历史剧</a:t>
            </a:r>
            <a:r>
              <a:rPr lang="en-US" altLang="zh-CN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〈</a:t>
            </a:r>
            <a:r>
              <a:rPr lang="zh-CN" altLang="en-US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海瑞罢官</a:t>
            </a:r>
            <a:r>
              <a:rPr lang="en-US" altLang="zh-CN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〉》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在上海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文汇报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》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发表。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endParaRPr lang="zh-CN" altLang="en-US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老革命家被诬陷为</a:t>
            </a:r>
            <a:r>
              <a:rPr lang="zh-CN" altLang="en-US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“二月逆流”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 。</a:t>
            </a:r>
            <a:endParaRPr lang="en-US" altLang="zh-CN" dirty="0" smtClean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endParaRPr lang="zh-CN" altLang="en-US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林彪坠机身亡。客观上宣告了“文革”的</a:t>
            </a:r>
            <a:r>
              <a:rPr lang="zh-CN" altLang="en-US" u="sng" dirty="0" smtClean="0">
                <a:latin typeface="黑体" pitchFamily="49" charset="-122"/>
                <a:ea typeface="黑体" pitchFamily="49" charset="-122"/>
              </a:rPr>
              <a:t>理论和实践的失败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。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endParaRPr lang="zh-CN" altLang="en-US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周恩来去世，举国悲痛。</a:t>
            </a:r>
            <a:r>
              <a:rPr lang="zh-CN" altLang="en-US" u="sng" dirty="0" smtClean="0">
                <a:latin typeface="黑体" pitchFamily="49" charset="-122"/>
                <a:ea typeface="黑体" pitchFamily="49" charset="-122"/>
              </a:rPr>
              <a:t>天安门事变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奠定了群众基础。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endParaRPr lang="zh-CN" altLang="en-US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中共中央政治局</a:t>
            </a:r>
            <a:r>
              <a:rPr lang="zh-CN" altLang="en-US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粉碎了江青反革命集团，文化大革命结束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。</a:t>
            </a:r>
            <a:endParaRPr lang="zh-CN" altLang="en-US" u="sng" dirty="0">
              <a:solidFill>
                <a:schemeClr val="accent5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795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96310" y="3026557"/>
            <a:ext cx="2088504" cy="1283792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社会主义建设在探索中曲折发展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左大括号 2"/>
          <p:cNvSpPr/>
          <p:nvPr/>
        </p:nvSpPr>
        <p:spPr>
          <a:xfrm>
            <a:off x="2220386" y="834887"/>
            <a:ext cx="250222" cy="56671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436551" y="834887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</a:p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良好的开局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470608" y="5486886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</a:p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建设的成就探索的成果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2453580" y="3160886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</a:p>
          <a:p>
            <a:pPr algn="ctr">
              <a:spcBef>
                <a:spcPct val="20000"/>
              </a:spcBef>
            </a:pPr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探索中的严重曲折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6103457" y="2488678"/>
            <a:ext cx="200357" cy="237859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280044" y="2483757"/>
            <a:ext cx="3064064" cy="65125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大跃进及其纠正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6291413" y="3351839"/>
            <a:ext cx="3064064" cy="65125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文化大革命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6268464" y="4216024"/>
            <a:ext cx="3064064" cy="651254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严重的曲折深刻的教训</a:t>
            </a:r>
          </a:p>
        </p:txBody>
      </p:sp>
    </p:spTree>
    <p:extLst>
      <p:ext uri="{BB962C8B-B14F-4D97-AF65-F5344CB8AC3E}">
        <p14:creationId xmlns:p14="http://schemas.microsoft.com/office/powerpoint/2010/main" val="42059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9962" y="424746"/>
            <a:ext cx="10192076" cy="5440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第二节 探索中的严重曲折 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6438" y="1793631"/>
            <a:ext cx="10515600" cy="413380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严重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的曲折，深刻的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教训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0"/>
              </a:spcBef>
            </a:pP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如何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看待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文化大革命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40000"/>
              </a:lnSpc>
              <a:spcBef>
                <a:spcPct val="0"/>
              </a:spcBef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党：犯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错误的时候，党的性质和宗旨没有变；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140000"/>
              </a:lnSpc>
              <a:spcBef>
                <a:spcPct val="0"/>
              </a:spcBef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群众：党内外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广大干部群众对错误进行了抵制和抗争；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  <a:p>
            <a:pPr>
              <a:lnSpc>
                <a:spcPct val="140000"/>
              </a:lnSpc>
              <a:spcBef>
                <a:spcPct val="0"/>
              </a:spcBef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毛泽东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：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毛泽东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在全局上坚持错误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的同时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制止和纠正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过一些具体错误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。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663" y="0"/>
            <a:ext cx="5127343" cy="179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9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5841" y="439861"/>
            <a:ext cx="10192076" cy="54405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练一练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22926" y="1579780"/>
            <a:ext cx="1061499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 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1962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年初，中共中央为统一思想，总结经验教训和明确工作方向而召开的会议是（       ）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/>
            </a:r>
            <a:b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南宁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会议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武昌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会议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庐山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会议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“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七千人大会”</a:t>
            </a:r>
          </a:p>
        </p:txBody>
      </p:sp>
    </p:spTree>
    <p:extLst>
      <p:ext uri="{BB962C8B-B14F-4D97-AF65-F5344CB8AC3E}">
        <p14:creationId xmlns:p14="http://schemas.microsoft.com/office/powerpoint/2010/main" val="105474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5841" y="439861"/>
            <a:ext cx="10192076" cy="54405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练一练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22926" y="1579780"/>
            <a:ext cx="1061499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 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1962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年初，中共中央为统一思想，总结经验教训和明确工作方向而召开的会议是（   </a:t>
            </a:r>
            <a:r>
              <a:rPr lang="en-US" altLang="zh-CN" sz="24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/>
            </a:r>
            <a:b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南宁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会议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武昌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会议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庐山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会议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“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七千人大会”</a:t>
            </a:r>
          </a:p>
        </p:txBody>
      </p:sp>
    </p:spTree>
    <p:extLst>
      <p:ext uri="{BB962C8B-B14F-4D97-AF65-F5344CB8AC3E}">
        <p14:creationId xmlns:p14="http://schemas.microsoft.com/office/powerpoint/2010/main" val="113789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9961" y="425720"/>
            <a:ext cx="3639771" cy="5440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z="2000" dirty="0">
                <a:solidFill>
                  <a:schemeClr val="tx1"/>
                </a:solidFill>
              </a:rPr>
              <a:t>第二节 制定过渡时期总路线 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1867" y="1266534"/>
            <a:ext cx="10811933" cy="5235866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新民主主义社会的建立及其过渡性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建立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标志：新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中国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成立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特点和性质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主要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的经济成分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：社会主义经济、个体经济和私人资本主义经济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主要矛盾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  国际：是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新中国同帝国主义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矛盾。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  国内：是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工人阶级和</a:t>
            </a:r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资产阶级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（社会主义和资本主义）的矛盾。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Picture 2" descr="C:\Users\User\Documents\263EM\chuzi@sunlands.com\history\user\image\0a2b8d88-43cd-46c8-836a-beea4a59c9d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062" y="1294921"/>
            <a:ext cx="1386222" cy="44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 5"/>
          <p:cNvGrpSpPr/>
          <p:nvPr/>
        </p:nvGrpSpPr>
        <p:grpSpPr>
          <a:xfrm>
            <a:off x="6452977" y="51166"/>
            <a:ext cx="5654768" cy="1293158"/>
            <a:chOff x="6351377" y="650922"/>
            <a:chExt cx="5654768" cy="1293158"/>
          </a:xfrm>
        </p:grpSpPr>
        <p:sp>
          <p:nvSpPr>
            <p:cNvPr id="12" name="圆角矩形 11"/>
            <p:cNvSpPr/>
            <p:nvPr/>
          </p:nvSpPr>
          <p:spPr>
            <a:xfrm>
              <a:off x="6351377" y="988995"/>
              <a:ext cx="3085169" cy="662357"/>
            </a:xfrm>
            <a:prstGeom prst="round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新民主主义社会的建立及其过渡性</a:t>
              </a:r>
            </a:p>
          </p:txBody>
        </p:sp>
        <p:sp>
          <p:nvSpPr>
            <p:cNvPr id="13" name="左大括号 12"/>
            <p:cNvSpPr/>
            <p:nvPr/>
          </p:nvSpPr>
          <p:spPr>
            <a:xfrm>
              <a:off x="9436546" y="650922"/>
              <a:ext cx="263189" cy="1293158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9688721" y="650922"/>
              <a:ext cx="2317424" cy="60755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建立</a:t>
              </a:r>
              <a:endPara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9678630" y="1320174"/>
              <a:ext cx="2317425" cy="62390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特点和性质</a:t>
              </a:r>
              <a:endPara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397" y="1874086"/>
            <a:ext cx="3160403" cy="218635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35782" y="29320"/>
            <a:ext cx="6207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>
                    <a:lumMod val="95000"/>
                  </a:schemeClr>
                </a:solidFill>
              </a:rPr>
              <a:t>8.2.2.3</a:t>
            </a:r>
            <a:r>
              <a:rPr kumimoji="1" lang="zh-CN" altLang="en-US" sz="1000" dirty="0">
                <a:solidFill>
                  <a:schemeClr val="bg1">
                    <a:lumMod val="95000"/>
                  </a:schemeClr>
                </a:solidFill>
              </a:rPr>
              <a:t>过渡时期总路线反映了历史的必然 </a:t>
            </a:r>
          </a:p>
        </p:txBody>
      </p:sp>
    </p:spTree>
    <p:extLst>
      <p:ext uri="{BB962C8B-B14F-4D97-AF65-F5344CB8AC3E}">
        <p14:creationId xmlns:p14="http://schemas.microsoft.com/office/powerpoint/2010/main" val="289735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5841" y="439861"/>
            <a:ext cx="10192076" cy="54405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练一练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22926" y="1579780"/>
            <a:ext cx="1061499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 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周恩来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代表党和政府第一次提出社会主义建设“四个现代化”的目标是在（      ）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第一届全国人民代表大会上	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第二届全国人民代表大会上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第三届全国人民代表大会上	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第四届全国人民代表大会上</a:t>
            </a:r>
          </a:p>
        </p:txBody>
      </p:sp>
    </p:spTree>
    <p:extLst>
      <p:ext uri="{BB962C8B-B14F-4D97-AF65-F5344CB8AC3E}">
        <p14:creationId xmlns:p14="http://schemas.microsoft.com/office/powerpoint/2010/main" val="397005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5841" y="439861"/>
            <a:ext cx="10192076" cy="54405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练一练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22926" y="1579780"/>
            <a:ext cx="1061499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 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周恩来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代表党和政府第一次提出社会主义建设“四个现代化”的目标是在（   </a:t>
            </a:r>
            <a:r>
              <a:rPr lang="en-US" altLang="zh-CN" sz="24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第一届全国人民代表大会上	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第二届全国人民代表大会上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第三届全国人民代表大会上	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第四届全国人民代表大会上</a:t>
            </a:r>
          </a:p>
        </p:txBody>
      </p:sp>
    </p:spTree>
    <p:extLst>
      <p:ext uri="{BB962C8B-B14F-4D97-AF65-F5344CB8AC3E}">
        <p14:creationId xmlns:p14="http://schemas.microsoft.com/office/powerpoint/2010/main" val="47063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5841" y="439861"/>
            <a:ext cx="10192076" cy="54405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练一练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22926" y="1579780"/>
            <a:ext cx="1061499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</a:t>
            </a:r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文化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大革命”结束的标志是（      ）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.“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一月风暴”的兴起	             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林彪反革命集团的覆灭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.“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天安门事件”的爆发	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江青反革命集团的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垮台</a:t>
            </a:r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350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5841" y="439861"/>
            <a:ext cx="10192076" cy="54405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练一练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22926" y="1579780"/>
            <a:ext cx="1061499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</a:t>
            </a:r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文化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大革命”结束的标志是（   </a:t>
            </a:r>
            <a:r>
              <a:rPr lang="en-US" altLang="zh-CN" sz="24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.“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一月风暴”的兴起	             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林彪反革命集团的覆灭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.“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天安门事件”的爆发	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江青反革命集团的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垮台</a:t>
            </a:r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23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5841" y="439861"/>
            <a:ext cx="10192076" cy="54405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练一练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22926" y="1579780"/>
            <a:ext cx="1061499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4.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1967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年，老一辈革命家对中央文革小组错误做法的抗争被诬称为（      ）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．“一月风暴”	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．“反攻倒算”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．“右倾翻案”	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．“二月逆流”</a:t>
            </a:r>
          </a:p>
        </p:txBody>
      </p:sp>
    </p:spTree>
    <p:extLst>
      <p:ext uri="{BB962C8B-B14F-4D97-AF65-F5344CB8AC3E}">
        <p14:creationId xmlns:p14="http://schemas.microsoft.com/office/powerpoint/2010/main" val="149582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5841" y="439861"/>
            <a:ext cx="10192076" cy="54405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练一练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22926" y="1579780"/>
            <a:ext cx="1061499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4.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1967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年，老一辈革命家对中央文革小组错误做法的抗争被诬称为（   </a:t>
            </a:r>
            <a:r>
              <a:rPr lang="en-US" altLang="zh-CN" sz="24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zh-CN" altLang="en-US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．“一月风暴”	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．“反攻倒算”</a:t>
            </a:r>
          </a:p>
          <a:p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．“右倾翻案”	</a:t>
            </a:r>
            <a:endParaRPr lang="zh-CN" altLang="en-US" sz="24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．“二月逆流”</a:t>
            </a:r>
          </a:p>
        </p:txBody>
      </p:sp>
    </p:spTree>
    <p:extLst>
      <p:ext uri="{BB962C8B-B14F-4D97-AF65-F5344CB8AC3E}">
        <p14:creationId xmlns:p14="http://schemas.microsoft.com/office/powerpoint/2010/main" val="322451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5841" y="439861"/>
            <a:ext cx="10192076" cy="54405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练一练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22926" y="1548322"/>
            <a:ext cx="1061499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5</a:t>
            </a:r>
            <a:r>
              <a:rPr lang="en-US" altLang="zh-CN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下列有关中国共产党在文化大革命中所犯的错误进行的科学分析，说法错误的是（   </a:t>
            </a:r>
            <a:r>
              <a:rPr lang="zh-CN" altLang="en-US" sz="20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</a:t>
            </a: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</a:p>
          <a:p>
            <a:endParaRPr lang="zh-CN" altLang="en-US" sz="20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0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/>
            </a:r>
            <a:b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中国</a:t>
            </a: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共产党在犯严重错误的时候，其性质和宗旨都没有改变</a:t>
            </a:r>
          </a:p>
          <a:p>
            <a:endParaRPr lang="zh-CN" altLang="en-US" sz="20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毛泽东</a:t>
            </a: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导致了一些“左”倾错误，但在全局上否定了“文化大革命”</a:t>
            </a:r>
          </a:p>
          <a:p>
            <a:endParaRPr lang="zh-CN" altLang="en-US" sz="20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党内外</a:t>
            </a: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广大干部群众在“文化大革命”期间对“左”倾错误的抵制和抗争，对林彪、江青两个反革命集团的斗争，一直没有停止过</a:t>
            </a:r>
          </a:p>
          <a:p>
            <a:endParaRPr lang="zh-CN" altLang="en-US" sz="20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毛泽东</a:t>
            </a: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在全局上坚持“文化大革命”的错误，但也制止和纠正过一些具体错误</a:t>
            </a:r>
          </a:p>
        </p:txBody>
      </p:sp>
    </p:spTree>
    <p:extLst>
      <p:ext uri="{BB962C8B-B14F-4D97-AF65-F5344CB8AC3E}">
        <p14:creationId xmlns:p14="http://schemas.microsoft.com/office/powerpoint/2010/main" val="236253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5841" y="439861"/>
            <a:ext cx="10192076" cy="54405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练一练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22926" y="1548322"/>
            <a:ext cx="1061499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5</a:t>
            </a:r>
            <a:r>
              <a:rPr lang="en-US" altLang="zh-CN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下列有关中国共产党在文化大革命中所犯的错误进行的科学分析，说法错误的是（   </a:t>
            </a:r>
            <a:r>
              <a:rPr lang="en-US" altLang="zh-CN" sz="20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</a:t>
            </a: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</a:p>
          <a:p>
            <a:endParaRPr lang="zh-CN" altLang="en-US" sz="20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20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/>
            </a:r>
            <a:b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A.</a:t>
            </a:r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中国</a:t>
            </a: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共产党在犯严重错误的时候，其性质和宗旨都没有改变</a:t>
            </a:r>
          </a:p>
          <a:p>
            <a:endParaRPr lang="zh-CN" altLang="en-US" sz="20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B.</a:t>
            </a:r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毛泽东</a:t>
            </a: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导致了一些“左”倾错误，但在全局上否定了“文化大革命”</a:t>
            </a:r>
          </a:p>
          <a:p>
            <a:endParaRPr lang="zh-CN" altLang="en-US" sz="20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C.</a:t>
            </a:r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党内外</a:t>
            </a: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广大干部群众在“文化大革命”期间对“左”倾错误的抵制和抗争，对林彪、江青两个反革命集团的斗争，一直没有停止过</a:t>
            </a:r>
          </a:p>
          <a:p>
            <a:endParaRPr lang="zh-CN" altLang="en-US" sz="20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D.</a:t>
            </a:r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毛泽东</a:t>
            </a: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在全局上坚持“文化大革命”的错误，但也制止和纠正过一些具体错误</a:t>
            </a:r>
          </a:p>
        </p:txBody>
      </p:sp>
    </p:spTree>
    <p:extLst>
      <p:ext uri="{BB962C8B-B14F-4D97-AF65-F5344CB8AC3E}">
        <p14:creationId xmlns:p14="http://schemas.microsoft.com/office/powerpoint/2010/main" val="141311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96310" y="2396358"/>
            <a:ext cx="2088504" cy="1283792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社会主义建设在探索中曲折发展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左大括号 2"/>
          <p:cNvSpPr/>
          <p:nvPr/>
        </p:nvSpPr>
        <p:spPr>
          <a:xfrm>
            <a:off x="2220386" y="204688"/>
            <a:ext cx="250222" cy="56671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436551" y="204688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</a:p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良好的开局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470608" y="4856687"/>
            <a:ext cx="3651896" cy="1015135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</a:p>
          <a:p>
            <a:pPr algn="ctr"/>
            <a:r>
              <a:rPr lang="zh-CN" altLang="en-US" sz="20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建设的成就探索的成果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2453580" y="2530687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</a:p>
          <a:p>
            <a:pPr algn="ctr">
              <a:spcBef>
                <a:spcPct val="20000"/>
              </a:spcBef>
            </a:pPr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探索中的严重曲折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6137513" y="4305116"/>
            <a:ext cx="235213" cy="211647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310941" y="4302702"/>
            <a:ext cx="3064064" cy="93666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新中国社会主义建设取得的成就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6323298" y="5463085"/>
            <a:ext cx="3064064" cy="95851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毛泽东等老一代革命家探索中国社会主义建设道路的理论贡献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255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96310" y="2396358"/>
            <a:ext cx="2088504" cy="1283792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社会主义建设在探索中曲折发展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左大括号 2"/>
          <p:cNvSpPr/>
          <p:nvPr/>
        </p:nvSpPr>
        <p:spPr>
          <a:xfrm>
            <a:off x="2220386" y="204688"/>
            <a:ext cx="250222" cy="56671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436551" y="204688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第一节：</a:t>
            </a:r>
          </a:p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良好的开局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470608" y="4856687"/>
            <a:ext cx="3651896" cy="10151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第三节：</a:t>
            </a:r>
          </a:p>
          <a:p>
            <a:pPr algn="ctr"/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建设的成就探索的成果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2453580" y="2530687"/>
            <a:ext cx="3651896" cy="10151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第二节：</a:t>
            </a:r>
          </a:p>
          <a:p>
            <a:pPr algn="ctr">
              <a:spcBef>
                <a:spcPct val="20000"/>
              </a:spcBef>
            </a:pPr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alatino Linotype" panose="02040502050505030304" pitchFamily="18" charset="0"/>
              </a:rPr>
              <a:t>探索中的严重曲折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Palatino Linotype" panose="02040502050505030304" pitchFamily="18" charset="0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6137513" y="4305116"/>
            <a:ext cx="235213" cy="211647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310941" y="4302702"/>
            <a:ext cx="3064064" cy="936665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新中国社会主义建设取得的成就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6323298" y="5463085"/>
            <a:ext cx="3064064" cy="95851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毛泽东等老一代革命家探索中国社会主义建设道路的理论贡献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089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15104340"/>
  <p:tag name="MH_LIBRARY" val="GRAPHIC"/>
  <p:tag name="MH_TYPE" val="Other"/>
  <p:tag name="MH_ORDER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15104340"/>
  <p:tag name="MH_LIBRARY" val="GRAPHIC"/>
  <p:tag name="MH_TYPE" val="Other"/>
  <p:tag name="MH_ORDER" val="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15104340"/>
  <p:tag name="MH_LIBRARY" val="GRAPHIC"/>
  <p:tag name="MH_TYPE" val="Other"/>
  <p:tag name="MH_ORDER" val="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15104340"/>
  <p:tag name="MH_LIBRARY" val="GRAPHIC"/>
  <p:tag name="MH_TYPE" val="Other"/>
  <p:tag name="MH_ORDER" val="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15104340"/>
  <p:tag name="MH_LIBRARY" val="GRAPHIC"/>
  <p:tag name="MH_TYPE" val="Other"/>
  <p:tag name="MH_ORDER" val="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15104340"/>
  <p:tag name="MH_LIBRARY" val="GRAPHIC"/>
  <p:tag name="MH_TYPE" val="Other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15104340"/>
  <p:tag name="MH_LIBRARY" val="GRAPHIC"/>
  <p:tag name="MH_TYPE" val="Other"/>
  <p:tag name="MH_ORDER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15104340"/>
  <p:tag name="MH_LIBRARY" val="GRAPHIC"/>
  <p:tag name="MH_TYPE" val="Other"/>
  <p:tag name="MH_ORDER" val="7"/>
</p:tagLst>
</file>

<file path=ppt/theme/theme1.xml><?xml version="1.0" encoding="utf-8"?>
<a:theme xmlns:a="http://schemas.openxmlformats.org/drawingml/2006/main" name="4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2">
      <a:majorFont>
        <a:latin typeface="Calibri Light"/>
        <a:ea typeface="思源黑体 CN Light"/>
        <a:cs typeface=""/>
      </a:majorFont>
      <a:minorFont>
        <a:latin typeface="Calibri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2">
      <a:majorFont>
        <a:latin typeface="Calibri Light"/>
        <a:ea typeface="思源黑体 CN Light"/>
        <a:cs typeface=""/>
      </a:majorFont>
      <a:minorFont>
        <a:latin typeface="Calibri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2">
      <a:majorFont>
        <a:latin typeface="Calibri Light"/>
        <a:ea typeface="思源黑体 CN Light"/>
        <a:cs typeface=""/>
      </a:majorFont>
      <a:minorFont>
        <a:latin typeface="Calibri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2">
      <a:majorFont>
        <a:latin typeface="Calibri Light"/>
        <a:ea typeface="思源黑体 CN Light"/>
        <a:cs typeface=""/>
      </a:majorFont>
      <a:minorFont>
        <a:latin typeface="Calibri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2">
      <a:majorFont>
        <a:latin typeface="Calibri Light"/>
        <a:ea typeface="思源黑体 CN Light"/>
        <a:cs typeface=""/>
      </a:majorFont>
      <a:minorFont>
        <a:latin typeface="Calibri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8149</Words>
  <Application>Microsoft Macintosh PowerPoint</Application>
  <PresentationFormat>宽屏</PresentationFormat>
  <Paragraphs>1508</Paragraphs>
  <Slides>124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124</vt:i4>
      </vt:variant>
    </vt:vector>
  </HeadingPairs>
  <TitlesOfParts>
    <vt:vector size="140" baseType="lpstr">
      <vt:lpstr>Calibri</vt:lpstr>
      <vt:lpstr>Calibri Light</vt:lpstr>
      <vt:lpstr>Palatino Linotype</vt:lpstr>
      <vt:lpstr>方正粗倩简体</vt:lpstr>
      <vt:lpstr>黑体</vt:lpstr>
      <vt:lpstr>华文行楷</vt:lpstr>
      <vt:lpstr>华文新魏</vt:lpstr>
      <vt:lpstr>思源黑体 CN Light</vt:lpstr>
      <vt:lpstr>宋体</vt:lpstr>
      <vt:lpstr>微软雅黑</vt:lpstr>
      <vt:lpstr>Arial</vt:lpstr>
      <vt:lpstr>4_Office 主题</vt:lpstr>
      <vt:lpstr>Office 主题</vt:lpstr>
      <vt:lpstr>5_Office 主题</vt:lpstr>
      <vt:lpstr>2_Office 主题</vt:lpstr>
      <vt:lpstr>3_Office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第二节 制定过渡时期总路线  </vt:lpstr>
      <vt:lpstr>PowerPoint 演示文稿</vt:lpstr>
      <vt:lpstr>第二节 制定过渡时期总路线  </vt:lpstr>
      <vt:lpstr>第二节 制定过渡时期总路线  </vt:lpstr>
      <vt:lpstr>第二节 制定过渡时期总路线  </vt:lpstr>
      <vt:lpstr>练一练</vt:lpstr>
      <vt:lpstr>练一练</vt:lpstr>
      <vt:lpstr>练一练</vt:lpstr>
      <vt:lpstr>练一练</vt:lpstr>
      <vt:lpstr>练一练</vt:lpstr>
      <vt:lpstr>练一练</vt:lpstr>
      <vt:lpstr>练一练</vt:lpstr>
      <vt:lpstr>练一练</vt:lpstr>
      <vt:lpstr>练一练</vt:lpstr>
      <vt:lpstr>练一练</vt:lpstr>
      <vt:lpstr>PowerPoint 演示文稿</vt:lpstr>
      <vt:lpstr>PowerPoint 演示文稿</vt:lpstr>
      <vt:lpstr>第三节 开辟中国社会主义改造道路  </vt:lpstr>
      <vt:lpstr>第三节 开辟中国社会主义改造道路  </vt:lpstr>
      <vt:lpstr>第三节 开辟中国社会主义改造道路  </vt:lpstr>
      <vt:lpstr>第三节 开辟中国社会主义改造道路  </vt:lpstr>
      <vt:lpstr>第三节 开辟中国社会主义改造道路  </vt:lpstr>
      <vt:lpstr>第三节 开辟中国社会主义改造道路  </vt:lpstr>
      <vt:lpstr>PowerPoint 演示文稿</vt:lpstr>
      <vt:lpstr>第三节 开辟中国社会主义改造道路  </vt:lpstr>
      <vt:lpstr>PowerPoint 演示文稿</vt:lpstr>
      <vt:lpstr>第三节 开辟中国社会主义改造道路  </vt:lpstr>
      <vt:lpstr>第三节 开辟中国社会主义改造道路  </vt:lpstr>
      <vt:lpstr>第三节 开辟中国社会主义改造道路  </vt:lpstr>
      <vt:lpstr>练一练</vt:lpstr>
      <vt:lpstr>练一练</vt:lpstr>
      <vt:lpstr>练一练</vt:lpstr>
      <vt:lpstr>练一练</vt:lpstr>
      <vt:lpstr>练一练</vt:lpstr>
      <vt:lpstr>练一练</vt:lpstr>
      <vt:lpstr>练一练</vt:lpstr>
      <vt:lpstr>练一练</vt:lpstr>
      <vt:lpstr>练一练</vt:lpstr>
      <vt:lpstr>练一练</vt:lpstr>
      <vt:lpstr>PowerPoint 演示文稿</vt:lpstr>
      <vt:lpstr>PowerPoint 演示文稿</vt:lpstr>
      <vt:lpstr>PowerPoint 演示文稿</vt:lpstr>
      <vt:lpstr>PowerPoint 演示文稿</vt:lpstr>
      <vt:lpstr>第一节 良好的开局  </vt:lpstr>
      <vt:lpstr>第一节 良好的开局  </vt:lpstr>
      <vt:lpstr>第一节 良好的开局  </vt:lpstr>
      <vt:lpstr>第一节 良好的开局  </vt:lpstr>
      <vt:lpstr>第一节 良好的开局  </vt:lpstr>
      <vt:lpstr>第一节 良好的开局  </vt:lpstr>
      <vt:lpstr>第一节 良好的开局  </vt:lpstr>
      <vt:lpstr>第一节 良好的开局  </vt:lpstr>
      <vt:lpstr>第一节 良好的开局  </vt:lpstr>
      <vt:lpstr>第一节 良好的开局  </vt:lpstr>
      <vt:lpstr>第一节 良好的开局  </vt:lpstr>
      <vt:lpstr>练一练</vt:lpstr>
      <vt:lpstr>练一练</vt:lpstr>
      <vt:lpstr>练一练</vt:lpstr>
      <vt:lpstr>练一练</vt:lpstr>
      <vt:lpstr>练一练</vt:lpstr>
      <vt:lpstr>练一练</vt:lpstr>
      <vt:lpstr>练一练</vt:lpstr>
      <vt:lpstr>练一练</vt:lpstr>
      <vt:lpstr>练一练</vt:lpstr>
      <vt:lpstr>练一练</vt:lpstr>
      <vt:lpstr>练一练</vt:lpstr>
      <vt:lpstr>练一练</vt:lpstr>
      <vt:lpstr>PowerPoint 演示文稿</vt:lpstr>
      <vt:lpstr>PowerPoint 演示文稿</vt:lpstr>
      <vt:lpstr>第二节 探索中的严重曲折 </vt:lpstr>
      <vt:lpstr>第二节 探索中的严重曲折  </vt:lpstr>
      <vt:lpstr>第二节 探索中的严重曲折  </vt:lpstr>
      <vt:lpstr>第二节 探索中的严重曲折  </vt:lpstr>
      <vt:lpstr>第二节 探索中的严重曲折  </vt:lpstr>
      <vt:lpstr>第二节 探索中的严重曲折  </vt:lpstr>
      <vt:lpstr>第二节 探索中的严重曲折  </vt:lpstr>
      <vt:lpstr>PowerPoint 演示文稿</vt:lpstr>
      <vt:lpstr>1966~1976：文化大革命</vt:lpstr>
      <vt:lpstr>PowerPoint 演示文稿</vt:lpstr>
      <vt:lpstr>第二节 探索中的严重曲折  </vt:lpstr>
      <vt:lpstr>练一练</vt:lpstr>
      <vt:lpstr>练一练</vt:lpstr>
      <vt:lpstr>练一练</vt:lpstr>
      <vt:lpstr>练一练</vt:lpstr>
      <vt:lpstr>练一练</vt:lpstr>
      <vt:lpstr>练一练</vt:lpstr>
      <vt:lpstr>练一练</vt:lpstr>
      <vt:lpstr>练一练</vt:lpstr>
      <vt:lpstr>练一练</vt:lpstr>
      <vt:lpstr>练一练</vt:lpstr>
      <vt:lpstr>PowerPoint 演示文稿</vt:lpstr>
      <vt:lpstr>PowerPoint 演示文稿</vt:lpstr>
      <vt:lpstr>第三节 建设的成就 探索的成果 </vt:lpstr>
      <vt:lpstr>第三节 建设的成就 探索的成果 </vt:lpstr>
      <vt:lpstr>第三节 建设的成就 探索的成果 </vt:lpstr>
      <vt:lpstr>第三节 建设的成就 探索的成果 </vt:lpstr>
      <vt:lpstr>第三节 建设的成就 探索的成果 </vt:lpstr>
      <vt:lpstr>PowerPoint 演示文稿</vt:lpstr>
      <vt:lpstr>第三节 建设的成就 探索的成果 </vt:lpstr>
      <vt:lpstr>第三节 建设的成就 探索的成果 </vt:lpstr>
      <vt:lpstr>第三节 建设的成就 探索的成果 </vt:lpstr>
      <vt:lpstr>第三节 建设的成就 探索的成果 </vt:lpstr>
      <vt:lpstr>第三节 建设的成就 探索的成果 </vt:lpstr>
      <vt:lpstr>第三节 建设的成就 探索的成果 </vt:lpstr>
      <vt:lpstr>第三节 建设的成就 探索的成果 </vt:lpstr>
      <vt:lpstr>第三节 建设的成就 探索的成果 </vt:lpstr>
      <vt:lpstr>第三节 建设的成就 探索的成果 </vt:lpstr>
      <vt:lpstr>第三节 建设的成就 探索的成果 </vt:lpstr>
      <vt:lpstr>练一练</vt:lpstr>
      <vt:lpstr>练一练</vt:lpstr>
      <vt:lpstr>练一练</vt:lpstr>
      <vt:lpstr>练一练</vt:lpstr>
      <vt:lpstr>练一练</vt:lpstr>
      <vt:lpstr>练一练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WINDOWS7</dc:creator>
  <cp:lastModifiedBy>Microsoft Office 用户</cp:lastModifiedBy>
  <cp:revision>565</cp:revision>
  <dcterms:created xsi:type="dcterms:W3CDTF">2015-01-10T04:56:00Z</dcterms:created>
  <dcterms:modified xsi:type="dcterms:W3CDTF">2019-12-25T12:19:38Z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